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56" r:id="rId3"/>
    <p:sldId id="260" r:id="rId4"/>
    <p:sldId id="257" r:id="rId5"/>
    <p:sldId id="259" r:id="rId6"/>
    <p:sldId id="277" r:id="rId7"/>
    <p:sldId id="258" r:id="rId8"/>
    <p:sldId id="272" r:id="rId9"/>
    <p:sldId id="270" r:id="rId10"/>
    <p:sldId id="271" r:id="rId11"/>
    <p:sldId id="261" r:id="rId12"/>
    <p:sldId id="263" r:id="rId13"/>
    <p:sldId id="268" r:id="rId14"/>
    <p:sldId id="262" r:id="rId15"/>
    <p:sldId id="266" r:id="rId16"/>
    <p:sldId id="265" r:id="rId17"/>
    <p:sldId id="264" r:id="rId18"/>
    <p:sldId id="274" r:id="rId19"/>
    <p:sldId id="275" r:id="rId20"/>
    <p:sldId id="269" r:id="rId21"/>
    <p:sldId id="276"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A43EDE0-519B-4832-B75F-AA6592B14985}">
          <p14:sldIdLst>
            <p14:sldId id="278"/>
            <p14:sldId id="256"/>
            <p14:sldId id="260"/>
            <p14:sldId id="257"/>
            <p14:sldId id="259"/>
            <p14:sldId id="277"/>
            <p14:sldId id="258"/>
            <p14:sldId id="272"/>
            <p14:sldId id="270"/>
            <p14:sldId id="271"/>
            <p14:sldId id="261"/>
            <p14:sldId id="263"/>
            <p14:sldId id="268"/>
            <p14:sldId id="262"/>
            <p14:sldId id="266"/>
            <p14:sldId id="265"/>
            <p14:sldId id="264"/>
            <p14:sldId id="274"/>
            <p14:sldId id="275"/>
            <p14:sldId id="269"/>
            <p14:sldId id="276"/>
            <p14:sldId id="273"/>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showGuides="1">
      <p:cViewPr varScale="1">
        <p:scale>
          <a:sx n="85" d="100"/>
          <a:sy n="85" d="100"/>
        </p:scale>
        <p:origin x="590" y="5"/>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7229D-3C17-450F-830C-89A251453A6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575D3A7-E2DC-4E4E-AF31-69FA5BE61AA0}">
      <dgm:prSet phldrT="[Text]" custT="1"/>
      <dgm:spPr/>
      <dgm:t>
        <a:bodyPr/>
        <a:lstStyle/>
        <a:p>
          <a:r>
            <a:rPr lang="en-US" sz="900" dirty="0">
              <a:solidFill>
                <a:schemeClr val="accent1"/>
              </a:solidFill>
            </a:rPr>
            <a:t>Maruti Suzuki Established        </a:t>
          </a:r>
          <a:r>
            <a:rPr lang="en-US" sz="1000" b="1" dirty="0">
              <a:solidFill>
                <a:schemeClr val="tx1"/>
              </a:solidFill>
            </a:rPr>
            <a:t>1981</a:t>
          </a:r>
        </a:p>
      </dgm:t>
    </dgm:pt>
    <dgm:pt modelId="{09DC3EAA-24BB-486B-B9A5-8C73A4F6FA9E}" type="parTrans" cxnId="{B4519B43-63D2-4758-A74C-D76C31757A60}">
      <dgm:prSet/>
      <dgm:spPr/>
      <dgm:t>
        <a:bodyPr/>
        <a:lstStyle/>
        <a:p>
          <a:endParaRPr lang="en-US"/>
        </a:p>
      </dgm:t>
    </dgm:pt>
    <dgm:pt modelId="{BFD56BC5-18F2-4163-ABA1-CE0296D12962}" type="sibTrans" cxnId="{B4519B43-63D2-4758-A74C-D76C31757A60}">
      <dgm:prSet/>
      <dgm:spPr/>
      <dgm:t>
        <a:bodyPr/>
        <a:lstStyle/>
        <a:p>
          <a:endParaRPr lang="en-US"/>
        </a:p>
      </dgm:t>
    </dgm:pt>
    <dgm:pt modelId="{2D766197-298D-445F-B546-E83B857E15A2}">
      <dgm:prSet phldrT="[Text]" custT="1"/>
      <dgm:spPr/>
      <dgm:t>
        <a:bodyPr/>
        <a:lstStyle/>
        <a:p>
          <a:r>
            <a:rPr lang="en-US" sz="900" dirty="0">
              <a:solidFill>
                <a:schemeClr val="accent1"/>
              </a:solidFill>
            </a:rPr>
            <a:t>Employee Strength  </a:t>
          </a:r>
          <a:r>
            <a:rPr lang="en-US" sz="1000" b="1" i="0" dirty="0">
              <a:solidFill>
                <a:schemeClr val="tx1"/>
              </a:solidFill>
            </a:rPr>
            <a:t>16,025</a:t>
          </a:r>
          <a:endParaRPr lang="en-US" sz="1000" b="1" dirty="0">
            <a:solidFill>
              <a:schemeClr val="tx1"/>
            </a:solidFill>
          </a:endParaRPr>
        </a:p>
      </dgm:t>
    </dgm:pt>
    <dgm:pt modelId="{82512B69-E918-4AD3-B02C-23FBA30FCD92}" type="parTrans" cxnId="{44BF6D94-D23A-4943-AF2B-A7176C0553FC}">
      <dgm:prSet/>
      <dgm:spPr/>
      <dgm:t>
        <a:bodyPr/>
        <a:lstStyle/>
        <a:p>
          <a:endParaRPr lang="en-US"/>
        </a:p>
      </dgm:t>
    </dgm:pt>
    <dgm:pt modelId="{5DC60B58-E448-497D-9307-E4A09CB57435}" type="sibTrans" cxnId="{44BF6D94-D23A-4943-AF2B-A7176C0553FC}">
      <dgm:prSet/>
      <dgm:spPr/>
      <dgm:t>
        <a:bodyPr/>
        <a:lstStyle/>
        <a:p>
          <a:endParaRPr lang="en-US"/>
        </a:p>
      </dgm:t>
    </dgm:pt>
    <dgm:pt modelId="{E4756B84-725A-494C-8DFE-FC57035C186D}">
      <dgm:prSet phldrT="[Text]" custT="1"/>
      <dgm:spPr/>
      <dgm:t>
        <a:bodyPr/>
        <a:lstStyle/>
        <a:p>
          <a:r>
            <a:rPr lang="en-US" sz="900" dirty="0">
              <a:solidFill>
                <a:schemeClr val="accent1"/>
              </a:solidFill>
            </a:rPr>
            <a:t>Vehicles Sold</a:t>
          </a:r>
          <a:r>
            <a:rPr lang="en-US" sz="800" dirty="0">
              <a:solidFill>
                <a:schemeClr val="tx2"/>
              </a:solidFill>
            </a:rPr>
            <a:t>       </a:t>
          </a:r>
          <a:r>
            <a:rPr lang="en-US" sz="1000" b="1" i="0" dirty="0"/>
            <a:t>1.97 million</a:t>
          </a:r>
          <a:endParaRPr lang="en-US" sz="1000" b="1" dirty="0"/>
        </a:p>
      </dgm:t>
    </dgm:pt>
    <dgm:pt modelId="{16254743-40D2-4626-8325-F46365E365DC}" type="parTrans" cxnId="{BCB4123D-516D-4671-8579-E042A172EAE3}">
      <dgm:prSet/>
      <dgm:spPr/>
      <dgm:t>
        <a:bodyPr/>
        <a:lstStyle/>
        <a:p>
          <a:endParaRPr lang="en-US"/>
        </a:p>
      </dgm:t>
    </dgm:pt>
    <dgm:pt modelId="{3E3C3C98-7579-4DCF-BCB3-EEBFAC62A60B}" type="sibTrans" cxnId="{BCB4123D-516D-4671-8579-E042A172EAE3}">
      <dgm:prSet/>
      <dgm:spPr/>
      <dgm:t>
        <a:bodyPr/>
        <a:lstStyle/>
        <a:p>
          <a:endParaRPr lang="en-US"/>
        </a:p>
      </dgm:t>
    </dgm:pt>
    <dgm:pt modelId="{BD429226-7DEF-4708-896C-DE974567C3B5}">
      <dgm:prSet phldrT="[Text]" custT="1"/>
      <dgm:spPr/>
      <dgm:t>
        <a:bodyPr/>
        <a:lstStyle/>
        <a:p>
          <a:r>
            <a:rPr lang="en-US" sz="900" b="1" dirty="0">
              <a:solidFill>
                <a:schemeClr val="accent1"/>
              </a:solidFill>
            </a:rPr>
            <a:t>Sales &amp; Service Points   </a:t>
          </a:r>
          <a:r>
            <a:rPr lang="en-US" sz="1000" b="1" dirty="0">
              <a:solidFill>
                <a:schemeClr val="tx1"/>
              </a:solidFill>
            </a:rPr>
            <a:t>4,000</a:t>
          </a:r>
        </a:p>
      </dgm:t>
    </dgm:pt>
    <dgm:pt modelId="{D6130007-87F5-4418-9533-543FA17B1459}" type="parTrans" cxnId="{5DECA30F-3DE2-405E-84E1-9FA4847B7C5B}">
      <dgm:prSet/>
      <dgm:spPr/>
      <dgm:t>
        <a:bodyPr/>
        <a:lstStyle/>
        <a:p>
          <a:endParaRPr lang="en-US"/>
        </a:p>
      </dgm:t>
    </dgm:pt>
    <dgm:pt modelId="{C3D23122-9423-4015-B70B-76894784AB4C}" type="sibTrans" cxnId="{5DECA30F-3DE2-405E-84E1-9FA4847B7C5B}">
      <dgm:prSet/>
      <dgm:spPr/>
      <dgm:t>
        <a:bodyPr/>
        <a:lstStyle/>
        <a:p>
          <a:endParaRPr lang="en-US"/>
        </a:p>
      </dgm:t>
    </dgm:pt>
    <dgm:pt modelId="{832EF87C-BC09-428C-BA5D-D9ECA735CD1D}" type="pres">
      <dgm:prSet presAssocID="{7D47229D-3C17-450F-830C-89A251453A6D}" presName="Name0" presStyleCnt="0">
        <dgm:presLayoutVars>
          <dgm:chMax val="11"/>
          <dgm:chPref val="11"/>
          <dgm:dir/>
          <dgm:resizeHandles/>
        </dgm:presLayoutVars>
      </dgm:prSet>
      <dgm:spPr/>
    </dgm:pt>
    <dgm:pt modelId="{7BB9BC8B-C74B-46BE-9100-F36F15808463}" type="pres">
      <dgm:prSet presAssocID="{BD429226-7DEF-4708-896C-DE974567C3B5}" presName="Accent4" presStyleCnt="0"/>
      <dgm:spPr/>
    </dgm:pt>
    <dgm:pt modelId="{4981DA68-AB85-46A1-B504-A6FA6F7E9937}" type="pres">
      <dgm:prSet presAssocID="{BD429226-7DEF-4708-896C-DE974567C3B5}" presName="Accent" presStyleLbl="node1" presStyleIdx="0" presStyleCnt="4"/>
      <dgm:spPr/>
    </dgm:pt>
    <dgm:pt modelId="{20D48E71-2F65-4DCF-9B94-C98C68563FB4}" type="pres">
      <dgm:prSet presAssocID="{BD429226-7DEF-4708-896C-DE974567C3B5}" presName="ParentBackground4" presStyleCnt="0"/>
      <dgm:spPr/>
    </dgm:pt>
    <dgm:pt modelId="{72ED9314-0631-4D64-BD62-4E59895351B5}" type="pres">
      <dgm:prSet presAssocID="{BD429226-7DEF-4708-896C-DE974567C3B5}" presName="ParentBackground" presStyleLbl="fgAcc1" presStyleIdx="0" presStyleCnt="4"/>
      <dgm:spPr/>
    </dgm:pt>
    <dgm:pt modelId="{BC736E17-9FFC-44E3-8E2F-E00A9B3B2798}" type="pres">
      <dgm:prSet presAssocID="{BD429226-7DEF-4708-896C-DE974567C3B5}" presName="Parent4" presStyleLbl="revTx" presStyleIdx="0" presStyleCnt="0">
        <dgm:presLayoutVars>
          <dgm:chMax val="1"/>
          <dgm:chPref val="1"/>
          <dgm:bulletEnabled val="1"/>
        </dgm:presLayoutVars>
      </dgm:prSet>
      <dgm:spPr/>
    </dgm:pt>
    <dgm:pt modelId="{75F06A10-A29E-424A-8A9F-867566680EE2}" type="pres">
      <dgm:prSet presAssocID="{E4756B84-725A-494C-8DFE-FC57035C186D}" presName="Accent3" presStyleCnt="0"/>
      <dgm:spPr/>
    </dgm:pt>
    <dgm:pt modelId="{DEECB95A-A6AE-4C23-8807-C83B26C5EA4E}" type="pres">
      <dgm:prSet presAssocID="{E4756B84-725A-494C-8DFE-FC57035C186D}" presName="Accent" presStyleLbl="node1" presStyleIdx="1" presStyleCnt="4"/>
      <dgm:spPr/>
    </dgm:pt>
    <dgm:pt modelId="{7BA72A7E-9CB3-44EE-B19E-5AEF231C442C}" type="pres">
      <dgm:prSet presAssocID="{E4756B84-725A-494C-8DFE-FC57035C186D}" presName="ParentBackground3" presStyleCnt="0"/>
      <dgm:spPr/>
    </dgm:pt>
    <dgm:pt modelId="{E8FF7EC6-436A-4866-949F-1ADA3E87BDD3}" type="pres">
      <dgm:prSet presAssocID="{E4756B84-725A-494C-8DFE-FC57035C186D}" presName="ParentBackground" presStyleLbl="fgAcc1" presStyleIdx="1" presStyleCnt="4"/>
      <dgm:spPr/>
    </dgm:pt>
    <dgm:pt modelId="{C6E1296B-6D04-44BF-B75D-7F78CBC1AA34}" type="pres">
      <dgm:prSet presAssocID="{E4756B84-725A-494C-8DFE-FC57035C186D}" presName="Parent3" presStyleLbl="revTx" presStyleIdx="0" presStyleCnt="0">
        <dgm:presLayoutVars>
          <dgm:chMax val="1"/>
          <dgm:chPref val="1"/>
          <dgm:bulletEnabled val="1"/>
        </dgm:presLayoutVars>
      </dgm:prSet>
      <dgm:spPr/>
    </dgm:pt>
    <dgm:pt modelId="{1D904F7D-D6FC-4DDA-9F5C-4A8D1DA1324A}" type="pres">
      <dgm:prSet presAssocID="{2D766197-298D-445F-B546-E83B857E15A2}" presName="Accent2" presStyleCnt="0"/>
      <dgm:spPr/>
    </dgm:pt>
    <dgm:pt modelId="{BB418A39-0B9A-4B18-9392-150B93529F48}" type="pres">
      <dgm:prSet presAssocID="{2D766197-298D-445F-B546-E83B857E15A2}" presName="Accent" presStyleLbl="node1" presStyleIdx="2" presStyleCnt="4"/>
      <dgm:spPr/>
    </dgm:pt>
    <dgm:pt modelId="{8FC1361E-BACF-4C4B-9160-B7EE3E42CDE2}" type="pres">
      <dgm:prSet presAssocID="{2D766197-298D-445F-B546-E83B857E15A2}" presName="ParentBackground2" presStyleCnt="0"/>
      <dgm:spPr/>
    </dgm:pt>
    <dgm:pt modelId="{E7143191-B6CF-471B-A8C1-C627FADC2F05}" type="pres">
      <dgm:prSet presAssocID="{2D766197-298D-445F-B546-E83B857E15A2}" presName="ParentBackground" presStyleLbl="fgAcc1" presStyleIdx="2" presStyleCnt="4"/>
      <dgm:spPr/>
    </dgm:pt>
    <dgm:pt modelId="{65B9F899-0EAE-466F-AEDB-0F448CB339FB}" type="pres">
      <dgm:prSet presAssocID="{2D766197-298D-445F-B546-E83B857E15A2}" presName="Parent2" presStyleLbl="revTx" presStyleIdx="0" presStyleCnt="0">
        <dgm:presLayoutVars>
          <dgm:chMax val="1"/>
          <dgm:chPref val="1"/>
          <dgm:bulletEnabled val="1"/>
        </dgm:presLayoutVars>
      </dgm:prSet>
      <dgm:spPr/>
    </dgm:pt>
    <dgm:pt modelId="{167670C7-D79F-4A04-A24E-DC2B8A9F007E}" type="pres">
      <dgm:prSet presAssocID="{2575D3A7-E2DC-4E4E-AF31-69FA5BE61AA0}" presName="Accent1" presStyleCnt="0"/>
      <dgm:spPr/>
    </dgm:pt>
    <dgm:pt modelId="{138F3625-B614-4155-8BCD-EF84BAE4C5B4}" type="pres">
      <dgm:prSet presAssocID="{2575D3A7-E2DC-4E4E-AF31-69FA5BE61AA0}" presName="Accent" presStyleLbl="node1" presStyleIdx="3" presStyleCnt="4" custLinFactNeighborX="-539" custLinFactNeighborY="0"/>
      <dgm:spPr/>
    </dgm:pt>
    <dgm:pt modelId="{61822D1E-FAE0-4BA9-97FB-0A598E9ED969}" type="pres">
      <dgm:prSet presAssocID="{2575D3A7-E2DC-4E4E-AF31-69FA5BE61AA0}" presName="ParentBackground1" presStyleCnt="0"/>
      <dgm:spPr/>
    </dgm:pt>
    <dgm:pt modelId="{012AC54F-D057-4CF5-AB42-6FCF961C89CD}" type="pres">
      <dgm:prSet presAssocID="{2575D3A7-E2DC-4E4E-AF31-69FA5BE61AA0}" presName="ParentBackground" presStyleLbl="fgAcc1" presStyleIdx="3" presStyleCnt="4"/>
      <dgm:spPr/>
    </dgm:pt>
    <dgm:pt modelId="{FA958196-5874-4A62-8C58-6A3863FA5181}" type="pres">
      <dgm:prSet presAssocID="{2575D3A7-E2DC-4E4E-AF31-69FA5BE61AA0}" presName="Parent1" presStyleLbl="revTx" presStyleIdx="0" presStyleCnt="0">
        <dgm:presLayoutVars>
          <dgm:chMax val="1"/>
          <dgm:chPref val="1"/>
          <dgm:bulletEnabled val="1"/>
        </dgm:presLayoutVars>
      </dgm:prSet>
      <dgm:spPr/>
    </dgm:pt>
  </dgm:ptLst>
  <dgm:cxnLst>
    <dgm:cxn modelId="{5DECA30F-3DE2-405E-84E1-9FA4847B7C5B}" srcId="{7D47229D-3C17-450F-830C-89A251453A6D}" destId="{BD429226-7DEF-4708-896C-DE974567C3B5}" srcOrd="3" destOrd="0" parTransId="{D6130007-87F5-4418-9533-543FA17B1459}" sibTransId="{C3D23122-9423-4015-B70B-76894784AB4C}"/>
    <dgm:cxn modelId="{C8C06413-50D9-4684-A170-90EF337B3370}" type="presOf" srcId="{E4756B84-725A-494C-8DFE-FC57035C186D}" destId="{E8FF7EC6-436A-4866-949F-1ADA3E87BDD3}" srcOrd="0" destOrd="0" presId="urn:microsoft.com/office/officeart/2011/layout/CircleProcess"/>
    <dgm:cxn modelId="{E6AB5B24-FB55-40F2-9144-93A29036F753}" type="presOf" srcId="{7D47229D-3C17-450F-830C-89A251453A6D}" destId="{832EF87C-BC09-428C-BA5D-D9ECA735CD1D}" srcOrd="0" destOrd="0" presId="urn:microsoft.com/office/officeart/2011/layout/CircleProcess"/>
    <dgm:cxn modelId="{BCB4123D-516D-4671-8579-E042A172EAE3}" srcId="{7D47229D-3C17-450F-830C-89A251453A6D}" destId="{E4756B84-725A-494C-8DFE-FC57035C186D}" srcOrd="2" destOrd="0" parTransId="{16254743-40D2-4626-8325-F46365E365DC}" sibTransId="{3E3C3C98-7579-4DCF-BCB3-EEBFAC62A60B}"/>
    <dgm:cxn modelId="{B4519B43-63D2-4758-A74C-D76C31757A60}" srcId="{7D47229D-3C17-450F-830C-89A251453A6D}" destId="{2575D3A7-E2DC-4E4E-AF31-69FA5BE61AA0}" srcOrd="0" destOrd="0" parTransId="{09DC3EAA-24BB-486B-B9A5-8C73A4F6FA9E}" sibTransId="{BFD56BC5-18F2-4163-ABA1-CE0296D12962}"/>
    <dgm:cxn modelId="{6EFF3F69-95D3-4D53-906F-DD8F7130FEAD}" type="presOf" srcId="{2575D3A7-E2DC-4E4E-AF31-69FA5BE61AA0}" destId="{012AC54F-D057-4CF5-AB42-6FCF961C89CD}" srcOrd="0" destOrd="0" presId="urn:microsoft.com/office/officeart/2011/layout/CircleProcess"/>
    <dgm:cxn modelId="{D8C14776-C5AD-4F19-A7C8-B7A33E9BF9C5}" type="presOf" srcId="{E4756B84-725A-494C-8DFE-FC57035C186D}" destId="{C6E1296B-6D04-44BF-B75D-7F78CBC1AA34}" srcOrd="1" destOrd="0" presId="urn:microsoft.com/office/officeart/2011/layout/CircleProcess"/>
    <dgm:cxn modelId="{6EEEA082-AE12-4427-B6E9-8DF66E1B8A16}" type="presOf" srcId="{2D766197-298D-445F-B546-E83B857E15A2}" destId="{65B9F899-0EAE-466F-AEDB-0F448CB339FB}" srcOrd="1" destOrd="0" presId="urn:microsoft.com/office/officeart/2011/layout/CircleProcess"/>
    <dgm:cxn modelId="{44BF6D94-D23A-4943-AF2B-A7176C0553FC}" srcId="{7D47229D-3C17-450F-830C-89A251453A6D}" destId="{2D766197-298D-445F-B546-E83B857E15A2}" srcOrd="1" destOrd="0" parTransId="{82512B69-E918-4AD3-B02C-23FBA30FCD92}" sibTransId="{5DC60B58-E448-497D-9307-E4A09CB57435}"/>
    <dgm:cxn modelId="{C31A1399-F713-4CF6-AC8D-20905096144B}" type="presOf" srcId="{2D766197-298D-445F-B546-E83B857E15A2}" destId="{E7143191-B6CF-471B-A8C1-C627FADC2F05}" srcOrd="0" destOrd="0" presId="urn:microsoft.com/office/officeart/2011/layout/CircleProcess"/>
    <dgm:cxn modelId="{37583CDD-5BF5-424F-AB69-5E2601679208}" type="presOf" srcId="{2575D3A7-E2DC-4E4E-AF31-69FA5BE61AA0}" destId="{FA958196-5874-4A62-8C58-6A3863FA5181}" srcOrd="1" destOrd="0" presId="urn:microsoft.com/office/officeart/2011/layout/CircleProcess"/>
    <dgm:cxn modelId="{EAB5E2E9-D9AD-4315-82D5-2744E57C14E5}" type="presOf" srcId="{BD429226-7DEF-4708-896C-DE974567C3B5}" destId="{72ED9314-0631-4D64-BD62-4E59895351B5}" srcOrd="0" destOrd="0" presId="urn:microsoft.com/office/officeart/2011/layout/CircleProcess"/>
    <dgm:cxn modelId="{3318C9F0-2772-45C1-87B8-673C4CED33BE}" type="presOf" srcId="{BD429226-7DEF-4708-896C-DE974567C3B5}" destId="{BC736E17-9FFC-44E3-8E2F-E00A9B3B2798}" srcOrd="1" destOrd="0" presId="urn:microsoft.com/office/officeart/2011/layout/CircleProcess"/>
    <dgm:cxn modelId="{0F297C94-02ED-4D72-B394-34DC97CCED36}" type="presParOf" srcId="{832EF87C-BC09-428C-BA5D-D9ECA735CD1D}" destId="{7BB9BC8B-C74B-46BE-9100-F36F15808463}" srcOrd="0" destOrd="0" presId="urn:microsoft.com/office/officeart/2011/layout/CircleProcess"/>
    <dgm:cxn modelId="{664EACBE-BC3C-418D-B2C5-545ACBA15BFD}" type="presParOf" srcId="{7BB9BC8B-C74B-46BE-9100-F36F15808463}" destId="{4981DA68-AB85-46A1-B504-A6FA6F7E9937}" srcOrd="0" destOrd="0" presId="urn:microsoft.com/office/officeart/2011/layout/CircleProcess"/>
    <dgm:cxn modelId="{55D6D759-2ED8-4106-B4E5-6DB858A85489}" type="presParOf" srcId="{832EF87C-BC09-428C-BA5D-D9ECA735CD1D}" destId="{20D48E71-2F65-4DCF-9B94-C98C68563FB4}" srcOrd="1" destOrd="0" presId="urn:microsoft.com/office/officeart/2011/layout/CircleProcess"/>
    <dgm:cxn modelId="{076A08C8-F947-4A4B-878B-FDB5567A4B5B}" type="presParOf" srcId="{20D48E71-2F65-4DCF-9B94-C98C68563FB4}" destId="{72ED9314-0631-4D64-BD62-4E59895351B5}" srcOrd="0" destOrd="0" presId="urn:microsoft.com/office/officeart/2011/layout/CircleProcess"/>
    <dgm:cxn modelId="{4ADE3D56-F938-495F-8FFC-6B6410FF0FDB}" type="presParOf" srcId="{832EF87C-BC09-428C-BA5D-D9ECA735CD1D}" destId="{BC736E17-9FFC-44E3-8E2F-E00A9B3B2798}" srcOrd="2" destOrd="0" presId="urn:microsoft.com/office/officeart/2011/layout/CircleProcess"/>
    <dgm:cxn modelId="{3E4A04BF-6AD3-4D5A-BDC7-9216266FA7AE}" type="presParOf" srcId="{832EF87C-BC09-428C-BA5D-D9ECA735CD1D}" destId="{75F06A10-A29E-424A-8A9F-867566680EE2}" srcOrd="3" destOrd="0" presId="urn:microsoft.com/office/officeart/2011/layout/CircleProcess"/>
    <dgm:cxn modelId="{4B579898-3480-4228-AE9D-7C4D2D27D9D5}" type="presParOf" srcId="{75F06A10-A29E-424A-8A9F-867566680EE2}" destId="{DEECB95A-A6AE-4C23-8807-C83B26C5EA4E}" srcOrd="0" destOrd="0" presId="urn:microsoft.com/office/officeart/2011/layout/CircleProcess"/>
    <dgm:cxn modelId="{2949D041-E5C8-436F-B41B-A9D6FF976538}" type="presParOf" srcId="{832EF87C-BC09-428C-BA5D-D9ECA735CD1D}" destId="{7BA72A7E-9CB3-44EE-B19E-5AEF231C442C}" srcOrd="4" destOrd="0" presId="urn:microsoft.com/office/officeart/2011/layout/CircleProcess"/>
    <dgm:cxn modelId="{FE53D961-210A-4FFB-98FA-033D82F04B4C}" type="presParOf" srcId="{7BA72A7E-9CB3-44EE-B19E-5AEF231C442C}" destId="{E8FF7EC6-436A-4866-949F-1ADA3E87BDD3}" srcOrd="0" destOrd="0" presId="urn:microsoft.com/office/officeart/2011/layout/CircleProcess"/>
    <dgm:cxn modelId="{728DD851-2910-4954-9EE9-8579664CDF5D}" type="presParOf" srcId="{832EF87C-BC09-428C-BA5D-D9ECA735CD1D}" destId="{C6E1296B-6D04-44BF-B75D-7F78CBC1AA34}" srcOrd="5" destOrd="0" presId="urn:microsoft.com/office/officeart/2011/layout/CircleProcess"/>
    <dgm:cxn modelId="{32E1874D-F675-4842-9A14-14CEB95BEF3B}" type="presParOf" srcId="{832EF87C-BC09-428C-BA5D-D9ECA735CD1D}" destId="{1D904F7D-D6FC-4DDA-9F5C-4A8D1DA1324A}" srcOrd="6" destOrd="0" presId="urn:microsoft.com/office/officeart/2011/layout/CircleProcess"/>
    <dgm:cxn modelId="{45242D21-1A4D-4143-B7DB-9385FEE6CC9A}" type="presParOf" srcId="{1D904F7D-D6FC-4DDA-9F5C-4A8D1DA1324A}" destId="{BB418A39-0B9A-4B18-9392-150B93529F48}" srcOrd="0" destOrd="0" presId="urn:microsoft.com/office/officeart/2011/layout/CircleProcess"/>
    <dgm:cxn modelId="{36E6B23E-A6A2-4AED-AB21-007775D456FF}" type="presParOf" srcId="{832EF87C-BC09-428C-BA5D-D9ECA735CD1D}" destId="{8FC1361E-BACF-4C4B-9160-B7EE3E42CDE2}" srcOrd="7" destOrd="0" presId="urn:microsoft.com/office/officeart/2011/layout/CircleProcess"/>
    <dgm:cxn modelId="{242B7090-06AD-4D17-A39A-5BF449C2F97C}" type="presParOf" srcId="{8FC1361E-BACF-4C4B-9160-B7EE3E42CDE2}" destId="{E7143191-B6CF-471B-A8C1-C627FADC2F05}" srcOrd="0" destOrd="0" presId="urn:microsoft.com/office/officeart/2011/layout/CircleProcess"/>
    <dgm:cxn modelId="{8FDE91E1-BA31-459F-A31A-66DF4E15A9A2}" type="presParOf" srcId="{832EF87C-BC09-428C-BA5D-D9ECA735CD1D}" destId="{65B9F899-0EAE-466F-AEDB-0F448CB339FB}" srcOrd="8" destOrd="0" presId="urn:microsoft.com/office/officeart/2011/layout/CircleProcess"/>
    <dgm:cxn modelId="{EB1BE961-B5AE-4A9B-A2C2-021AAC4E34A3}" type="presParOf" srcId="{832EF87C-BC09-428C-BA5D-D9ECA735CD1D}" destId="{167670C7-D79F-4A04-A24E-DC2B8A9F007E}" srcOrd="9" destOrd="0" presId="urn:microsoft.com/office/officeart/2011/layout/CircleProcess"/>
    <dgm:cxn modelId="{79A8E504-5AAF-480B-965F-12FF5A2787E0}" type="presParOf" srcId="{167670C7-D79F-4A04-A24E-DC2B8A9F007E}" destId="{138F3625-B614-4155-8BCD-EF84BAE4C5B4}" srcOrd="0" destOrd="0" presId="urn:microsoft.com/office/officeart/2011/layout/CircleProcess"/>
    <dgm:cxn modelId="{18B8DEBF-CA48-4D7C-A295-D4FF47616044}" type="presParOf" srcId="{832EF87C-BC09-428C-BA5D-D9ECA735CD1D}" destId="{61822D1E-FAE0-4BA9-97FB-0A598E9ED969}" srcOrd="10" destOrd="0" presId="urn:microsoft.com/office/officeart/2011/layout/CircleProcess"/>
    <dgm:cxn modelId="{FBF36748-6B3A-47C1-8C29-76DDE91C4925}" type="presParOf" srcId="{61822D1E-FAE0-4BA9-97FB-0A598E9ED969}" destId="{012AC54F-D057-4CF5-AB42-6FCF961C89CD}" srcOrd="0" destOrd="0" presId="urn:microsoft.com/office/officeart/2011/layout/CircleProcess"/>
    <dgm:cxn modelId="{FE612240-80C0-41EB-AFF1-EFBA4CB09336}" type="presParOf" srcId="{832EF87C-BC09-428C-BA5D-D9ECA735CD1D}" destId="{FA958196-5874-4A62-8C58-6A3863FA5181}" srcOrd="11"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1DA68-AB85-46A1-B504-A6FA6F7E9937}">
      <dsp:nvSpPr>
        <dsp:cNvPr id="0" name=""/>
        <dsp:cNvSpPr/>
      </dsp:nvSpPr>
      <dsp:spPr>
        <a:xfrm>
          <a:off x="3587357" y="365920"/>
          <a:ext cx="969444" cy="9694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D9314-0631-4D64-BD62-4E59895351B5}">
      <dsp:nvSpPr>
        <dsp:cNvPr id="0" name=""/>
        <dsp:cNvSpPr/>
      </dsp:nvSpPr>
      <dsp:spPr>
        <a:xfrm>
          <a:off x="3619783" y="398242"/>
          <a:ext cx="905008" cy="90484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accent1"/>
              </a:solidFill>
            </a:rPr>
            <a:t>Sales &amp; Service Points   </a:t>
          </a:r>
          <a:r>
            <a:rPr lang="en-US" sz="1000" b="1" kern="1200" dirty="0">
              <a:solidFill>
                <a:schemeClr val="tx1"/>
              </a:solidFill>
            </a:rPr>
            <a:t>4,000</a:t>
          </a:r>
        </a:p>
      </dsp:txBody>
      <dsp:txXfrm>
        <a:off x="3749070" y="527531"/>
        <a:ext cx="646434" cy="646272"/>
      </dsp:txXfrm>
    </dsp:sp>
    <dsp:sp modelId="{DEECB95A-A6AE-4C23-8807-C83B26C5EA4E}">
      <dsp:nvSpPr>
        <dsp:cNvPr id="0" name=""/>
        <dsp:cNvSpPr/>
      </dsp:nvSpPr>
      <dsp:spPr>
        <a:xfrm rot="2700000">
          <a:off x="2581322" y="365852"/>
          <a:ext cx="969460" cy="969460"/>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FF7EC6-436A-4866-949F-1ADA3E87BDD3}">
      <dsp:nvSpPr>
        <dsp:cNvPr id="0" name=""/>
        <dsp:cNvSpPr/>
      </dsp:nvSpPr>
      <dsp:spPr>
        <a:xfrm>
          <a:off x="2617913" y="398242"/>
          <a:ext cx="905008" cy="90484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1"/>
              </a:solidFill>
            </a:rPr>
            <a:t>Vehicles Sold</a:t>
          </a:r>
          <a:r>
            <a:rPr lang="en-US" sz="800" kern="1200" dirty="0">
              <a:solidFill>
                <a:schemeClr val="tx2"/>
              </a:solidFill>
            </a:rPr>
            <a:t>       </a:t>
          </a:r>
          <a:r>
            <a:rPr lang="en-US" sz="1000" b="1" i="0" kern="1200" dirty="0"/>
            <a:t>1.97 million</a:t>
          </a:r>
          <a:endParaRPr lang="en-US" sz="1000" b="1" kern="1200" dirty="0"/>
        </a:p>
      </dsp:txBody>
      <dsp:txXfrm>
        <a:off x="2747200" y="527531"/>
        <a:ext cx="646434" cy="646272"/>
      </dsp:txXfrm>
    </dsp:sp>
    <dsp:sp modelId="{BB418A39-0B9A-4B18-9392-150B93529F48}">
      <dsp:nvSpPr>
        <dsp:cNvPr id="0" name=""/>
        <dsp:cNvSpPr/>
      </dsp:nvSpPr>
      <dsp:spPr>
        <a:xfrm rot="2700000">
          <a:off x="1583609" y="365852"/>
          <a:ext cx="969460" cy="969460"/>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143191-B6CF-471B-A8C1-C627FADC2F05}">
      <dsp:nvSpPr>
        <dsp:cNvPr id="0" name=""/>
        <dsp:cNvSpPr/>
      </dsp:nvSpPr>
      <dsp:spPr>
        <a:xfrm>
          <a:off x="1616043" y="398242"/>
          <a:ext cx="905008" cy="90484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1"/>
              </a:solidFill>
            </a:rPr>
            <a:t>Employee Strength  </a:t>
          </a:r>
          <a:r>
            <a:rPr lang="en-US" sz="1000" b="1" i="0" kern="1200" dirty="0">
              <a:solidFill>
                <a:schemeClr val="tx1"/>
              </a:solidFill>
            </a:rPr>
            <a:t>16,025</a:t>
          </a:r>
          <a:endParaRPr lang="en-US" sz="1000" b="1" kern="1200" dirty="0">
            <a:solidFill>
              <a:schemeClr val="tx1"/>
            </a:solidFill>
          </a:endParaRPr>
        </a:p>
      </dsp:txBody>
      <dsp:txXfrm>
        <a:off x="1745330" y="527531"/>
        <a:ext cx="646434" cy="646272"/>
      </dsp:txXfrm>
    </dsp:sp>
    <dsp:sp modelId="{138F3625-B614-4155-8BCD-EF84BAE4C5B4}">
      <dsp:nvSpPr>
        <dsp:cNvPr id="0" name=""/>
        <dsp:cNvSpPr/>
      </dsp:nvSpPr>
      <dsp:spPr>
        <a:xfrm rot="2700000">
          <a:off x="574349" y="365852"/>
          <a:ext cx="969460" cy="969460"/>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AC54F-D057-4CF5-AB42-6FCF961C89CD}">
      <dsp:nvSpPr>
        <dsp:cNvPr id="0" name=""/>
        <dsp:cNvSpPr/>
      </dsp:nvSpPr>
      <dsp:spPr>
        <a:xfrm>
          <a:off x="614173" y="398242"/>
          <a:ext cx="905008" cy="90484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1"/>
              </a:solidFill>
            </a:rPr>
            <a:t>Maruti Suzuki Established        </a:t>
          </a:r>
          <a:r>
            <a:rPr lang="en-US" sz="1000" b="1" kern="1200" dirty="0">
              <a:solidFill>
                <a:schemeClr val="tx1"/>
              </a:solidFill>
            </a:rPr>
            <a:t>1981</a:t>
          </a:r>
        </a:p>
      </dsp:txBody>
      <dsp:txXfrm>
        <a:off x="743460" y="527531"/>
        <a:ext cx="646434" cy="646272"/>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481AC-254A-7FEA-805B-0E8594EDB4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F875F1-125E-5DBE-8FE7-D336B8AC0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220C9D-5D17-D0D6-036E-CF126568ED4C}"/>
              </a:ext>
            </a:extLst>
          </p:cNvPr>
          <p:cNvSpPr>
            <a:spLocks noGrp="1"/>
          </p:cNvSpPr>
          <p:nvPr>
            <p:ph type="dt" sz="half" idx="10"/>
          </p:nvPr>
        </p:nvSpPr>
        <p:spPr/>
        <p:txBody>
          <a:bodyPr/>
          <a:lstStyle/>
          <a:p>
            <a:fld id="{EE6664FE-98F2-4F57-8AC2-BA9039C88DC8}" type="datetimeFigureOut">
              <a:rPr lang="en-US" smtClean="0"/>
              <a:t>10/19/2023</a:t>
            </a:fld>
            <a:endParaRPr lang="en-US"/>
          </a:p>
        </p:txBody>
      </p:sp>
      <p:sp>
        <p:nvSpPr>
          <p:cNvPr id="5" name="Footer Placeholder 4">
            <a:extLst>
              <a:ext uri="{FF2B5EF4-FFF2-40B4-BE49-F238E27FC236}">
                <a16:creationId xmlns:a16="http://schemas.microsoft.com/office/drawing/2014/main" id="{F3C6A829-5E64-673D-ABA0-98AE14CF4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D9D50-EB43-40F1-89D3-FD552B0C70B1}"/>
              </a:ext>
            </a:extLst>
          </p:cNvPr>
          <p:cNvSpPr>
            <a:spLocks noGrp="1"/>
          </p:cNvSpPr>
          <p:nvPr>
            <p:ph type="sldNum" sz="quarter" idx="12"/>
          </p:nvPr>
        </p:nvSpPr>
        <p:spPr/>
        <p:txBody>
          <a:bodyPr/>
          <a:lstStyle/>
          <a:p>
            <a:fld id="{9C12C4D8-EDBD-4F84-B789-9ED789CC6640}" type="slidenum">
              <a:rPr lang="en-US" smtClean="0"/>
              <a:t>‹#›</a:t>
            </a:fld>
            <a:endParaRPr lang="en-US"/>
          </a:p>
        </p:txBody>
      </p:sp>
    </p:spTree>
    <p:extLst>
      <p:ext uri="{BB962C8B-B14F-4D97-AF65-F5344CB8AC3E}">
        <p14:creationId xmlns:p14="http://schemas.microsoft.com/office/powerpoint/2010/main" val="2491127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BF92-72F1-ECA3-5786-FC290C170D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0AFB60-CDBD-6161-3943-C36846447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BC389-B8B9-DC26-7A80-B30901E035BA}"/>
              </a:ext>
            </a:extLst>
          </p:cNvPr>
          <p:cNvSpPr>
            <a:spLocks noGrp="1"/>
          </p:cNvSpPr>
          <p:nvPr>
            <p:ph type="dt" sz="half" idx="10"/>
          </p:nvPr>
        </p:nvSpPr>
        <p:spPr/>
        <p:txBody>
          <a:bodyPr/>
          <a:lstStyle/>
          <a:p>
            <a:fld id="{EE6664FE-98F2-4F57-8AC2-BA9039C88DC8}" type="datetimeFigureOut">
              <a:rPr lang="en-US" smtClean="0"/>
              <a:t>10/19/2023</a:t>
            </a:fld>
            <a:endParaRPr lang="en-US"/>
          </a:p>
        </p:txBody>
      </p:sp>
      <p:sp>
        <p:nvSpPr>
          <p:cNvPr id="5" name="Footer Placeholder 4">
            <a:extLst>
              <a:ext uri="{FF2B5EF4-FFF2-40B4-BE49-F238E27FC236}">
                <a16:creationId xmlns:a16="http://schemas.microsoft.com/office/drawing/2014/main" id="{E1EA9BB3-212C-45A4-FC67-5784FD4B5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5FC3D2-1B88-04CF-CFFF-181ABA209E27}"/>
              </a:ext>
            </a:extLst>
          </p:cNvPr>
          <p:cNvSpPr>
            <a:spLocks noGrp="1"/>
          </p:cNvSpPr>
          <p:nvPr>
            <p:ph type="sldNum" sz="quarter" idx="12"/>
          </p:nvPr>
        </p:nvSpPr>
        <p:spPr/>
        <p:txBody>
          <a:bodyPr/>
          <a:lstStyle/>
          <a:p>
            <a:fld id="{9C12C4D8-EDBD-4F84-B789-9ED789CC6640}" type="slidenum">
              <a:rPr lang="en-US" smtClean="0"/>
              <a:t>‹#›</a:t>
            </a:fld>
            <a:endParaRPr lang="en-US"/>
          </a:p>
        </p:txBody>
      </p:sp>
    </p:spTree>
    <p:extLst>
      <p:ext uri="{BB962C8B-B14F-4D97-AF65-F5344CB8AC3E}">
        <p14:creationId xmlns:p14="http://schemas.microsoft.com/office/powerpoint/2010/main" val="243710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B6116-DA70-7FC4-C0D4-5792DFEED8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AF5E41-66AC-3A8A-6696-1172280D5E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E1083-113F-570F-7CF6-BD4D65CDFAC8}"/>
              </a:ext>
            </a:extLst>
          </p:cNvPr>
          <p:cNvSpPr>
            <a:spLocks noGrp="1"/>
          </p:cNvSpPr>
          <p:nvPr>
            <p:ph type="dt" sz="half" idx="10"/>
          </p:nvPr>
        </p:nvSpPr>
        <p:spPr/>
        <p:txBody>
          <a:bodyPr/>
          <a:lstStyle/>
          <a:p>
            <a:fld id="{EE6664FE-98F2-4F57-8AC2-BA9039C88DC8}" type="datetimeFigureOut">
              <a:rPr lang="en-US" smtClean="0"/>
              <a:t>10/19/2023</a:t>
            </a:fld>
            <a:endParaRPr lang="en-US"/>
          </a:p>
        </p:txBody>
      </p:sp>
      <p:sp>
        <p:nvSpPr>
          <p:cNvPr id="5" name="Footer Placeholder 4">
            <a:extLst>
              <a:ext uri="{FF2B5EF4-FFF2-40B4-BE49-F238E27FC236}">
                <a16:creationId xmlns:a16="http://schemas.microsoft.com/office/drawing/2014/main" id="{9320AA1C-F14C-25B2-39ED-821A0FBD7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55B3E4-1B54-2579-6918-A913ED3A1D0E}"/>
              </a:ext>
            </a:extLst>
          </p:cNvPr>
          <p:cNvSpPr>
            <a:spLocks noGrp="1"/>
          </p:cNvSpPr>
          <p:nvPr>
            <p:ph type="sldNum" sz="quarter" idx="12"/>
          </p:nvPr>
        </p:nvSpPr>
        <p:spPr/>
        <p:txBody>
          <a:bodyPr/>
          <a:lstStyle/>
          <a:p>
            <a:fld id="{9C12C4D8-EDBD-4F84-B789-9ED789CC6640}" type="slidenum">
              <a:rPr lang="en-US" smtClean="0"/>
              <a:t>‹#›</a:t>
            </a:fld>
            <a:endParaRPr lang="en-US"/>
          </a:p>
        </p:txBody>
      </p:sp>
    </p:spTree>
    <p:extLst>
      <p:ext uri="{BB962C8B-B14F-4D97-AF65-F5344CB8AC3E}">
        <p14:creationId xmlns:p14="http://schemas.microsoft.com/office/powerpoint/2010/main" val="4002020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7A09-E840-2D76-8F7C-4E17D8ECA5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6E49BA-44FD-7FF1-066A-F0FFA79F9D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B82B1-DB75-2E7B-B97D-31CC51952989}"/>
              </a:ext>
            </a:extLst>
          </p:cNvPr>
          <p:cNvSpPr>
            <a:spLocks noGrp="1"/>
          </p:cNvSpPr>
          <p:nvPr>
            <p:ph type="dt" sz="half" idx="10"/>
          </p:nvPr>
        </p:nvSpPr>
        <p:spPr/>
        <p:txBody>
          <a:bodyPr/>
          <a:lstStyle/>
          <a:p>
            <a:fld id="{EE6664FE-98F2-4F57-8AC2-BA9039C88DC8}" type="datetimeFigureOut">
              <a:rPr lang="en-US" smtClean="0"/>
              <a:t>10/19/2023</a:t>
            </a:fld>
            <a:endParaRPr lang="en-US"/>
          </a:p>
        </p:txBody>
      </p:sp>
      <p:sp>
        <p:nvSpPr>
          <p:cNvPr id="5" name="Footer Placeholder 4">
            <a:extLst>
              <a:ext uri="{FF2B5EF4-FFF2-40B4-BE49-F238E27FC236}">
                <a16:creationId xmlns:a16="http://schemas.microsoft.com/office/drawing/2014/main" id="{38B86F3A-EB59-1C50-3D70-3D0611563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45B43-6D01-2538-ACA9-49CFDBC41977}"/>
              </a:ext>
            </a:extLst>
          </p:cNvPr>
          <p:cNvSpPr>
            <a:spLocks noGrp="1"/>
          </p:cNvSpPr>
          <p:nvPr>
            <p:ph type="sldNum" sz="quarter" idx="12"/>
          </p:nvPr>
        </p:nvSpPr>
        <p:spPr/>
        <p:txBody>
          <a:bodyPr/>
          <a:lstStyle/>
          <a:p>
            <a:fld id="{9C12C4D8-EDBD-4F84-B789-9ED789CC6640}" type="slidenum">
              <a:rPr lang="en-US" smtClean="0"/>
              <a:t>‹#›</a:t>
            </a:fld>
            <a:endParaRPr lang="en-US"/>
          </a:p>
        </p:txBody>
      </p:sp>
    </p:spTree>
    <p:extLst>
      <p:ext uri="{BB962C8B-B14F-4D97-AF65-F5344CB8AC3E}">
        <p14:creationId xmlns:p14="http://schemas.microsoft.com/office/powerpoint/2010/main" val="843506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57B11-F24F-C323-90CC-359D298E27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825D6E-0B5C-3E79-2E53-14B849F7CE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0B775D-97C3-C865-A6C2-42B9A97C7251}"/>
              </a:ext>
            </a:extLst>
          </p:cNvPr>
          <p:cNvSpPr>
            <a:spLocks noGrp="1"/>
          </p:cNvSpPr>
          <p:nvPr>
            <p:ph type="dt" sz="half" idx="10"/>
          </p:nvPr>
        </p:nvSpPr>
        <p:spPr/>
        <p:txBody>
          <a:bodyPr/>
          <a:lstStyle/>
          <a:p>
            <a:fld id="{EE6664FE-98F2-4F57-8AC2-BA9039C88DC8}" type="datetimeFigureOut">
              <a:rPr lang="en-US" smtClean="0"/>
              <a:t>10/19/2023</a:t>
            </a:fld>
            <a:endParaRPr lang="en-US"/>
          </a:p>
        </p:txBody>
      </p:sp>
      <p:sp>
        <p:nvSpPr>
          <p:cNvPr id="5" name="Footer Placeholder 4">
            <a:extLst>
              <a:ext uri="{FF2B5EF4-FFF2-40B4-BE49-F238E27FC236}">
                <a16:creationId xmlns:a16="http://schemas.microsoft.com/office/drawing/2014/main" id="{69950140-2B4E-7521-0076-49FFD5267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FA737-D55F-E107-BF6A-9D365250D7F6}"/>
              </a:ext>
            </a:extLst>
          </p:cNvPr>
          <p:cNvSpPr>
            <a:spLocks noGrp="1"/>
          </p:cNvSpPr>
          <p:nvPr>
            <p:ph type="sldNum" sz="quarter" idx="12"/>
          </p:nvPr>
        </p:nvSpPr>
        <p:spPr/>
        <p:txBody>
          <a:bodyPr/>
          <a:lstStyle/>
          <a:p>
            <a:fld id="{9C12C4D8-EDBD-4F84-B789-9ED789CC6640}" type="slidenum">
              <a:rPr lang="en-US" smtClean="0"/>
              <a:t>‹#›</a:t>
            </a:fld>
            <a:endParaRPr lang="en-US"/>
          </a:p>
        </p:txBody>
      </p:sp>
    </p:spTree>
    <p:extLst>
      <p:ext uri="{BB962C8B-B14F-4D97-AF65-F5344CB8AC3E}">
        <p14:creationId xmlns:p14="http://schemas.microsoft.com/office/powerpoint/2010/main" val="9918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C318-A8DD-05BD-549C-11CEF2B8C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3C9077-123D-68A8-D808-F3713D8971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4CC790-C687-284A-B5A6-CACBEC89BC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1A38AA-C7C2-B4F9-35CB-5DAC791975A9}"/>
              </a:ext>
            </a:extLst>
          </p:cNvPr>
          <p:cNvSpPr>
            <a:spLocks noGrp="1"/>
          </p:cNvSpPr>
          <p:nvPr>
            <p:ph type="dt" sz="half" idx="10"/>
          </p:nvPr>
        </p:nvSpPr>
        <p:spPr/>
        <p:txBody>
          <a:bodyPr/>
          <a:lstStyle/>
          <a:p>
            <a:fld id="{EE6664FE-98F2-4F57-8AC2-BA9039C88DC8}" type="datetimeFigureOut">
              <a:rPr lang="en-US" smtClean="0"/>
              <a:t>10/19/2023</a:t>
            </a:fld>
            <a:endParaRPr lang="en-US"/>
          </a:p>
        </p:txBody>
      </p:sp>
      <p:sp>
        <p:nvSpPr>
          <p:cNvPr id="6" name="Footer Placeholder 5">
            <a:extLst>
              <a:ext uri="{FF2B5EF4-FFF2-40B4-BE49-F238E27FC236}">
                <a16:creationId xmlns:a16="http://schemas.microsoft.com/office/drawing/2014/main" id="{B219877E-62B8-BA37-7A4C-F1E4D81343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88803F-174F-9408-F42B-DC9F83F4BAC7}"/>
              </a:ext>
            </a:extLst>
          </p:cNvPr>
          <p:cNvSpPr>
            <a:spLocks noGrp="1"/>
          </p:cNvSpPr>
          <p:nvPr>
            <p:ph type="sldNum" sz="quarter" idx="12"/>
          </p:nvPr>
        </p:nvSpPr>
        <p:spPr/>
        <p:txBody>
          <a:bodyPr/>
          <a:lstStyle/>
          <a:p>
            <a:fld id="{9C12C4D8-EDBD-4F84-B789-9ED789CC6640}" type="slidenum">
              <a:rPr lang="en-US" smtClean="0"/>
              <a:t>‹#›</a:t>
            </a:fld>
            <a:endParaRPr lang="en-US"/>
          </a:p>
        </p:txBody>
      </p:sp>
    </p:spTree>
    <p:extLst>
      <p:ext uri="{BB962C8B-B14F-4D97-AF65-F5344CB8AC3E}">
        <p14:creationId xmlns:p14="http://schemas.microsoft.com/office/powerpoint/2010/main" val="1171881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7553-9FF3-E00F-AB6B-B621ADF0A4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6C80CB-7E46-DD93-63BC-530C1BC10F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1A5A8-F15D-3EB9-685E-E320CB2AE9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2DB120-B7B8-66C9-159A-7D83082E13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5BCDBA-4A0E-6725-712B-BA47369BD9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CE3E0-7452-066C-F53B-E4F9CDB9089E}"/>
              </a:ext>
            </a:extLst>
          </p:cNvPr>
          <p:cNvSpPr>
            <a:spLocks noGrp="1"/>
          </p:cNvSpPr>
          <p:nvPr>
            <p:ph type="dt" sz="half" idx="10"/>
          </p:nvPr>
        </p:nvSpPr>
        <p:spPr/>
        <p:txBody>
          <a:bodyPr/>
          <a:lstStyle/>
          <a:p>
            <a:fld id="{EE6664FE-98F2-4F57-8AC2-BA9039C88DC8}" type="datetimeFigureOut">
              <a:rPr lang="en-US" smtClean="0"/>
              <a:t>10/19/2023</a:t>
            </a:fld>
            <a:endParaRPr lang="en-US"/>
          </a:p>
        </p:txBody>
      </p:sp>
      <p:sp>
        <p:nvSpPr>
          <p:cNvPr id="8" name="Footer Placeholder 7">
            <a:extLst>
              <a:ext uri="{FF2B5EF4-FFF2-40B4-BE49-F238E27FC236}">
                <a16:creationId xmlns:a16="http://schemas.microsoft.com/office/drawing/2014/main" id="{AD3A511B-4248-D0C7-E9FC-E6D9741DFC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F7C9AA-5901-6E50-2FC6-06B85D3AB0AC}"/>
              </a:ext>
            </a:extLst>
          </p:cNvPr>
          <p:cNvSpPr>
            <a:spLocks noGrp="1"/>
          </p:cNvSpPr>
          <p:nvPr>
            <p:ph type="sldNum" sz="quarter" idx="12"/>
          </p:nvPr>
        </p:nvSpPr>
        <p:spPr/>
        <p:txBody>
          <a:bodyPr/>
          <a:lstStyle/>
          <a:p>
            <a:fld id="{9C12C4D8-EDBD-4F84-B789-9ED789CC6640}" type="slidenum">
              <a:rPr lang="en-US" smtClean="0"/>
              <a:t>‹#›</a:t>
            </a:fld>
            <a:endParaRPr lang="en-US"/>
          </a:p>
        </p:txBody>
      </p:sp>
    </p:spTree>
    <p:extLst>
      <p:ext uri="{BB962C8B-B14F-4D97-AF65-F5344CB8AC3E}">
        <p14:creationId xmlns:p14="http://schemas.microsoft.com/office/powerpoint/2010/main" val="401798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CB6F6-5D18-C570-40BE-039C645018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716635-D695-5045-C959-7D34258FAE02}"/>
              </a:ext>
            </a:extLst>
          </p:cNvPr>
          <p:cNvSpPr>
            <a:spLocks noGrp="1"/>
          </p:cNvSpPr>
          <p:nvPr>
            <p:ph type="dt" sz="half" idx="10"/>
          </p:nvPr>
        </p:nvSpPr>
        <p:spPr/>
        <p:txBody>
          <a:bodyPr/>
          <a:lstStyle/>
          <a:p>
            <a:fld id="{EE6664FE-98F2-4F57-8AC2-BA9039C88DC8}" type="datetimeFigureOut">
              <a:rPr lang="en-US" smtClean="0"/>
              <a:t>10/19/2023</a:t>
            </a:fld>
            <a:endParaRPr lang="en-US"/>
          </a:p>
        </p:txBody>
      </p:sp>
      <p:sp>
        <p:nvSpPr>
          <p:cNvPr id="4" name="Footer Placeholder 3">
            <a:extLst>
              <a:ext uri="{FF2B5EF4-FFF2-40B4-BE49-F238E27FC236}">
                <a16:creationId xmlns:a16="http://schemas.microsoft.com/office/drawing/2014/main" id="{EA8EF2C8-841B-3F71-5A57-F12B73FF7C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503E67-701A-ED48-581F-56F2B1FCF201}"/>
              </a:ext>
            </a:extLst>
          </p:cNvPr>
          <p:cNvSpPr>
            <a:spLocks noGrp="1"/>
          </p:cNvSpPr>
          <p:nvPr>
            <p:ph type="sldNum" sz="quarter" idx="12"/>
          </p:nvPr>
        </p:nvSpPr>
        <p:spPr/>
        <p:txBody>
          <a:bodyPr/>
          <a:lstStyle/>
          <a:p>
            <a:fld id="{9C12C4D8-EDBD-4F84-B789-9ED789CC6640}" type="slidenum">
              <a:rPr lang="en-US" smtClean="0"/>
              <a:t>‹#›</a:t>
            </a:fld>
            <a:endParaRPr lang="en-US"/>
          </a:p>
        </p:txBody>
      </p:sp>
    </p:spTree>
    <p:extLst>
      <p:ext uri="{BB962C8B-B14F-4D97-AF65-F5344CB8AC3E}">
        <p14:creationId xmlns:p14="http://schemas.microsoft.com/office/powerpoint/2010/main" val="2287226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B1AE5-2795-4908-9225-A4B3905CD214}"/>
              </a:ext>
            </a:extLst>
          </p:cNvPr>
          <p:cNvSpPr>
            <a:spLocks noGrp="1"/>
          </p:cNvSpPr>
          <p:nvPr>
            <p:ph type="dt" sz="half" idx="10"/>
          </p:nvPr>
        </p:nvSpPr>
        <p:spPr/>
        <p:txBody>
          <a:bodyPr/>
          <a:lstStyle/>
          <a:p>
            <a:fld id="{EE6664FE-98F2-4F57-8AC2-BA9039C88DC8}" type="datetimeFigureOut">
              <a:rPr lang="en-US" smtClean="0"/>
              <a:t>10/19/2023</a:t>
            </a:fld>
            <a:endParaRPr lang="en-US"/>
          </a:p>
        </p:txBody>
      </p:sp>
      <p:sp>
        <p:nvSpPr>
          <p:cNvPr id="3" name="Footer Placeholder 2">
            <a:extLst>
              <a:ext uri="{FF2B5EF4-FFF2-40B4-BE49-F238E27FC236}">
                <a16:creationId xmlns:a16="http://schemas.microsoft.com/office/drawing/2014/main" id="{BED357E1-A2D2-2F88-A8AB-5C63318573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DA271C-0055-2517-EEAE-FCD2C459CEAD}"/>
              </a:ext>
            </a:extLst>
          </p:cNvPr>
          <p:cNvSpPr>
            <a:spLocks noGrp="1"/>
          </p:cNvSpPr>
          <p:nvPr>
            <p:ph type="sldNum" sz="quarter" idx="12"/>
          </p:nvPr>
        </p:nvSpPr>
        <p:spPr/>
        <p:txBody>
          <a:bodyPr/>
          <a:lstStyle/>
          <a:p>
            <a:fld id="{9C12C4D8-EDBD-4F84-B789-9ED789CC6640}" type="slidenum">
              <a:rPr lang="en-US" smtClean="0"/>
              <a:t>‹#›</a:t>
            </a:fld>
            <a:endParaRPr lang="en-US"/>
          </a:p>
        </p:txBody>
      </p:sp>
    </p:spTree>
    <p:extLst>
      <p:ext uri="{BB962C8B-B14F-4D97-AF65-F5344CB8AC3E}">
        <p14:creationId xmlns:p14="http://schemas.microsoft.com/office/powerpoint/2010/main" val="2791163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6F234-A5FC-CB42-A903-3BF5CED9B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A7E308-594A-9848-A98F-A1ABC65494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B6E8F3-DCED-A444-2B63-79EC7D7E6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7D80CF-FBAA-B392-595E-85D21BA90F16}"/>
              </a:ext>
            </a:extLst>
          </p:cNvPr>
          <p:cNvSpPr>
            <a:spLocks noGrp="1"/>
          </p:cNvSpPr>
          <p:nvPr>
            <p:ph type="dt" sz="half" idx="10"/>
          </p:nvPr>
        </p:nvSpPr>
        <p:spPr/>
        <p:txBody>
          <a:bodyPr/>
          <a:lstStyle/>
          <a:p>
            <a:fld id="{EE6664FE-98F2-4F57-8AC2-BA9039C88DC8}" type="datetimeFigureOut">
              <a:rPr lang="en-US" smtClean="0"/>
              <a:t>10/19/2023</a:t>
            </a:fld>
            <a:endParaRPr lang="en-US"/>
          </a:p>
        </p:txBody>
      </p:sp>
      <p:sp>
        <p:nvSpPr>
          <p:cNvPr id="6" name="Footer Placeholder 5">
            <a:extLst>
              <a:ext uri="{FF2B5EF4-FFF2-40B4-BE49-F238E27FC236}">
                <a16:creationId xmlns:a16="http://schemas.microsoft.com/office/drawing/2014/main" id="{16A3369D-892F-5C6A-5E80-38C1868E0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28C58-0220-2059-26CC-E7C2B2865414}"/>
              </a:ext>
            </a:extLst>
          </p:cNvPr>
          <p:cNvSpPr>
            <a:spLocks noGrp="1"/>
          </p:cNvSpPr>
          <p:nvPr>
            <p:ph type="sldNum" sz="quarter" idx="12"/>
          </p:nvPr>
        </p:nvSpPr>
        <p:spPr/>
        <p:txBody>
          <a:bodyPr/>
          <a:lstStyle/>
          <a:p>
            <a:fld id="{9C12C4D8-EDBD-4F84-B789-9ED789CC6640}" type="slidenum">
              <a:rPr lang="en-US" smtClean="0"/>
              <a:t>‹#›</a:t>
            </a:fld>
            <a:endParaRPr lang="en-US"/>
          </a:p>
        </p:txBody>
      </p:sp>
    </p:spTree>
    <p:extLst>
      <p:ext uri="{BB962C8B-B14F-4D97-AF65-F5344CB8AC3E}">
        <p14:creationId xmlns:p14="http://schemas.microsoft.com/office/powerpoint/2010/main" val="2286932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64ED-E540-DBB2-5E89-500737CB1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D049F0-E5BF-2207-7C15-2395D1FC3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81C312-EC65-72ED-5096-2CF89F4D5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3C73D7-9ED2-C521-7D2A-896E02CD100C}"/>
              </a:ext>
            </a:extLst>
          </p:cNvPr>
          <p:cNvSpPr>
            <a:spLocks noGrp="1"/>
          </p:cNvSpPr>
          <p:nvPr>
            <p:ph type="dt" sz="half" idx="10"/>
          </p:nvPr>
        </p:nvSpPr>
        <p:spPr/>
        <p:txBody>
          <a:bodyPr/>
          <a:lstStyle/>
          <a:p>
            <a:fld id="{EE6664FE-98F2-4F57-8AC2-BA9039C88DC8}" type="datetimeFigureOut">
              <a:rPr lang="en-US" smtClean="0"/>
              <a:t>10/19/2023</a:t>
            </a:fld>
            <a:endParaRPr lang="en-US"/>
          </a:p>
        </p:txBody>
      </p:sp>
      <p:sp>
        <p:nvSpPr>
          <p:cNvPr id="6" name="Footer Placeholder 5">
            <a:extLst>
              <a:ext uri="{FF2B5EF4-FFF2-40B4-BE49-F238E27FC236}">
                <a16:creationId xmlns:a16="http://schemas.microsoft.com/office/drawing/2014/main" id="{ED6AED6E-FA55-E68B-525E-AC7D97A1A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4FBF5A-F816-70A4-3D46-F29DEAF4757F}"/>
              </a:ext>
            </a:extLst>
          </p:cNvPr>
          <p:cNvSpPr>
            <a:spLocks noGrp="1"/>
          </p:cNvSpPr>
          <p:nvPr>
            <p:ph type="sldNum" sz="quarter" idx="12"/>
          </p:nvPr>
        </p:nvSpPr>
        <p:spPr/>
        <p:txBody>
          <a:bodyPr/>
          <a:lstStyle/>
          <a:p>
            <a:fld id="{9C12C4D8-EDBD-4F84-B789-9ED789CC6640}" type="slidenum">
              <a:rPr lang="en-US" smtClean="0"/>
              <a:t>‹#›</a:t>
            </a:fld>
            <a:endParaRPr lang="en-US"/>
          </a:p>
        </p:txBody>
      </p:sp>
    </p:spTree>
    <p:extLst>
      <p:ext uri="{BB962C8B-B14F-4D97-AF65-F5344CB8AC3E}">
        <p14:creationId xmlns:p14="http://schemas.microsoft.com/office/powerpoint/2010/main" val="2393625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A2688D-77DF-CBA6-8FE8-3EC914C1AE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6C1F0F-6447-C72B-0E95-538E4F417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7A849-135A-386E-6054-95D642CD8A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6664FE-98F2-4F57-8AC2-BA9039C88DC8}" type="datetimeFigureOut">
              <a:rPr lang="en-US" smtClean="0"/>
              <a:t>10/19/2023</a:t>
            </a:fld>
            <a:endParaRPr lang="en-US"/>
          </a:p>
        </p:txBody>
      </p:sp>
      <p:sp>
        <p:nvSpPr>
          <p:cNvPr id="5" name="Footer Placeholder 4">
            <a:extLst>
              <a:ext uri="{FF2B5EF4-FFF2-40B4-BE49-F238E27FC236}">
                <a16:creationId xmlns:a16="http://schemas.microsoft.com/office/drawing/2014/main" id="{6537CB94-877C-23EA-1738-5111D9CC5C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5CF5F1-470E-E1CA-4F4B-4B33984949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2C4D8-EDBD-4F84-B789-9ED789CC6640}" type="slidenum">
              <a:rPr lang="en-US" smtClean="0"/>
              <a:t>‹#›</a:t>
            </a:fld>
            <a:endParaRPr lang="en-US"/>
          </a:p>
        </p:txBody>
      </p:sp>
    </p:spTree>
    <p:extLst>
      <p:ext uri="{BB962C8B-B14F-4D97-AF65-F5344CB8AC3E}">
        <p14:creationId xmlns:p14="http://schemas.microsoft.com/office/powerpoint/2010/main" val="617066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instagram.com/marutisuzukiofficia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twitter.com/Maruti_Corp?ref_src=twsrc%5Egoogle%7Ctwcamp%5Eserp%7Ctwgr%5Eauthor" TargetMode="External"/><Relationship Id="rId5" Type="http://schemas.openxmlformats.org/officeDocument/2006/relationships/hyperlink" Target="https://www.instagram.com/nexaexperience/" TargetMode="Externa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A0D42FA-4A8C-E44B-6957-912A9350FBC7}"/>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76BBE8E-0140-5185-B118-4872D729B803}"/>
              </a:ext>
            </a:extLst>
          </p:cNvPr>
          <p:cNvSpPr/>
          <p:nvPr/>
        </p:nvSpPr>
        <p:spPr>
          <a:xfrm>
            <a:off x="4087906" y="4837094"/>
            <a:ext cx="2653553" cy="655021"/>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7A243A4-A05F-DD9D-17E2-532262D37273}"/>
              </a:ext>
            </a:extLst>
          </p:cNvPr>
          <p:cNvSpPr txBox="1"/>
          <p:nvPr/>
        </p:nvSpPr>
        <p:spPr>
          <a:xfrm>
            <a:off x="1245254" y="994808"/>
            <a:ext cx="9440675" cy="707886"/>
          </a:xfrm>
          <a:prstGeom prst="rect">
            <a:avLst/>
          </a:prstGeom>
          <a:solidFill>
            <a:schemeClr val="accent2"/>
          </a:solidFill>
          <a:ln>
            <a:noFill/>
          </a:ln>
        </p:spPr>
        <p:txBody>
          <a:bodyPr wrap="square" rtlCol="0">
            <a:spAutoFit/>
          </a:bodyPr>
          <a:lstStyle/>
          <a:p>
            <a:r>
              <a:rPr lang="en-US" sz="4000" dirty="0">
                <a:ln>
                  <a:solidFill>
                    <a:schemeClr val="tx1"/>
                  </a:solidFill>
                </a:ln>
                <a:solidFill>
                  <a:schemeClr val="accent1"/>
                </a:solidFill>
                <a:latin typeface="Arial Black" panose="020B0A04020102020204" pitchFamily="34" charset="0"/>
              </a:rPr>
              <a:t>Comprehensive Digital Marketing</a:t>
            </a:r>
          </a:p>
        </p:txBody>
      </p:sp>
      <p:sp>
        <p:nvSpPr>
          <p:cNvPr id="6" name="TextBox 5">
            <a:extLst>
              <a:ext uri="{FF2B5EF4-FFF2-40B4-BE49-F238E27FC236}">
                <a16:creationId xmlns:a16="http://schemas.microsoft.com/office/drawing/2014/main" id="{DDBFD782-E37F-8ABB-99C6-A5B5E2DBE682}"/>
              </a:ext>
            </a:extLst>
          </p:cNvPr>
          <p:cNvSpPr txBox="1"/>
          <p:nvPr/>
        </p:nvSpPr>
        <p:spPr>
          <a:xfrm>
            <a:off x="2189629" y="1590346"/>
            <a:ext cx="8092888" cy="707886"/>
          </a:xfrm>
          <a:prstGeom prst="rect">
            <a:avLst/>
          </a:prstGeom>
          <a:noFill/>
        </p:spPr>
        <p:txBody>
          <a:bodyPr wrap="square">
            <a:spAutoFit/>
          </a:bodyPr>
          <a:lstStyle/>
          <a:p>
            <a:r>
              <a:rPr lang="en-US" sz="4000" dirty="0">
                <a:ln>
                  <a:solidFill>
                    <a:schemeClr val="tx1"/>
                  </a:solidFill>
                </a:ln>
                <a:solidFill>
                  <a:schemeClr val="accent1"/>
                </a:solidFill>
                <a:latin typeface="Arial Black" panose="020B0A04020102020204" pitchFamily="34" charset="0"/>
              </a:rPr>
              <a:t>For Maruti Suzuki India Ltd</a:t>
            </a:r>
            <a:endParaRPr lang="en-US" sz="4000" dirty="0">
              <a:ln>
                <a:solidFill>
                  <a:schemeClr val="tx1"/>
                </a:solidFill>
              </a:ln>
              <a:solidFill>
                <a:schemeClr val="accent1"/>
              </a:solidFill>
            </a:endParaRPr>
          </a:p>
        </p:txBody>
      </p:sp>
      <p:pic>
        <p:nvPicPr>
          <p:cNvPr id="4098" name="Picture 2">
            <a:extLst>
              <a:ext uri="{FF2B5EF4-FFF2-40B4-BE49-F238E27FC236}">
                <a16:creationId xmlns:a16="http://schemas.microsoft.com/office/drawing/2014/main" id="{96B6686A-EBE8-4415-E205-268A1CFCF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452" y="3495089"/>
            <a:ext cx="10821241" cy="3761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988CAB6-1EF5-FE7A-65D1-5D1F919D0966}"/>
              </a:ext>
            </a:extLst>
          </p:cNvPr>
          <p:cNvPicPr>
            <a:picLocks noChangeAspect="1"/>
          </p:cNvPicPr>
          <p:nvPr/>
        </p:nvPicPr>
        <p:blipFill>
          <a:blip r:embed="rId3"/>
          <a:stretch>
            <a:fillRect/>
          </a:stretch>
        </p:blipFill>
        <p:spPr>
          <a:xfrm>
            <a:off x="2975861" y="994808"/>
            <a:ext cx="5979459" cy="5226425"/>
          </a:xfrm>
          <a:prstGeom prst="rect">
            <a:avLst/>
          </a:prstGeom>
        </p:spPr>
      </p:pic>
    </p:spTree>
    <p:extLst>
      <p:ext uri="{BB962C8B-B14F-4D97-AF65-F5344CB8AC3E}">
        <p14:creationId xmlns:p14="http://schemas.microsoft.com/office/powerpoint/2010/main" val="406486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54E033-01A1-57F3-8012-B269362B0ACC}"/>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F85B88-412C-001F-D2C0-BBA8F9B64446}"/>
              </a:ext>
            </a:extLst>
          </p:cNvPr>
          <p:cNvPicPr>
            <a:picLocks noChangeAspect="1"/>
          </p:cNvPicPr>
          <p:nvPr/>
        </p:nvPicPr>
        <p:blipFill>
          <a:blip r:embed="rId2"/>
          <a:stretch>
            <a:fillRect/>
          </a:stretch>
        </p:blipFill>
        <p:spPr>
          <a:xfrm>
            <a:off x="627381" y="3970655"/>
            <a:ext cx="3619500" cy="2228850"/>
          </a:xfrm>
          <a:prstGeom prst="rect">
            <a:avLst/>
          </a:prstGeom>
        </p:spPr>
      </p:pic>
      <p:pic>
        <p:nvPicPr>
          <p:cNvPr id="2" name="Picture 1">
            <a:extLst>
              <a:ext uri="{FF2B5EF4-FFF2-40B4-BE49-F238E27FC236}">
                <a16:creationId xmlns:a16="http://schemas.microsoft.com/office/drawing/2014/main" id="{71C08657-F7F6-97A0-94BA-0DBE2130DBAC}"/>
              </a:ext>
            </a:extLst>
          </p:cNvPr>
          <p:cNvPicPr>
            <a:picLocks noChangeAspect="1"/>
          </p:cNvPicPr>
          <p:nvPr/>
        </p:nvPicPr>
        <p:blipFill>
          <a:blip r:embed="rId3"/>
          <a:stretch>
            <a:fillRect/>
          </a:stretch>
        </p:blipFill>
        <p:spPr>
          <a:xfrm>
            <a:off x="0" y="-546378"/>
            <a:ext cx="2149393" cy="1878705"/>
          </a:xfrm>
          <a:prstGeom prst="rect">
            <a:avLst/>
          </a:prstGeom>
        </p:spPr>
      </p:pic>
      <p:sp>
        <p:nvSpPr>
          <p:cNvPr id="3" name="TextBox 2">
            <a:extLst>
              <a:ext uri="{FF2B5EF4-FFF2-40B4-BE49-F238E27FC236}">
                <a16:creationId xmlns:a16="http://schemas.microsoft.com/office/drawing/2014/main" id="{E975A080-3A40-471B-3003-A2444D28E7CF}"/>
              </a:ext>
            </a:extLst>
          </p:cNvPr>
          <p:cNvSpPr txBox="1"/>
          <p:nvPr/>
        </p:nvSpPr>
        <p:spPr>
          <a:xfrm>
            <a:off x="1900292" y="-78508"/>
            <a:ext cx="10540810" cy="1410835"/>
          </a:xfrm>
          <a:prstGeom prst="rect">
            <a:avLst/>
          </a:prstGeom>
          <a:noFill/>
        </p:spPr>
        <p:txBody>
          <a:bodyPr wrap="square">
            <a:spAutoFit/>
          </a:bodyPr>
          <a:lstStyle/>
          <a:p>
            <a:pPr>
              <a:lnSpc>
                <a:spcPts val="12426"/>
              </a:lnSpc>
            </a:pPr>
            <a:r>
              <a:rPr lang="en-US" sz="4000" u="sng" dirty="0">
                <a:solidFill>
                  <a:srgbClr val="FF0000"/>
                </a:solidFill>
                <a:latin typeface="Copperplate Gothic Bold" panose="020E0705020206020404" pitchFamily="34" charset="0"/>
              </a:rPr>
              <a:t>Swot Analysis of </a:t>
            </a:r>
            <a:r>
              <a:rPr lang="en-US" sz="4000" u="sng" dirty="0" err="1">
                <a:solidFill>
                  <a:srgbClr val="FF0000"/>
                </a:solidFill>
                <a:latin typeface="Copperplate Gothic Bold" panose="020E0705020206020404" pitchFamily="34" charset="0"/>
              </a:rPr>
              <a:t>mahindra</a:t>
            </a:r>
            <a:endParaRPr lang="en-US" sz="4000" u="sng" dirty="0">
              <a:solidFill>
                <a:srgbClr val="FF0000"/>
              </a:solidFill>
              <a:latin typeface="Copperplate Gothic Bold" panose="020E0705020206020404" pitchFamily="34" charset="0"/>
            </a:endParaRPr>
          </a:p>
        </p:txBody>
      </p:sp>
      <p:pic>
        <p:nvPicPr>
          <p:cNvPr id="5" name="Picture 2">
            <a:extLst>
              <a:ext uri="{FF2B5EF4-FFF2-40B4-BE49-F238E27FC236}">
                <a16:creationId xmlns:a16="http://schemas.microsoft.com/office/drawing/2014/main" id="{5D614681-20C9-DBDF-634C-0A95338B4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268" y="2059938"/>
            <a:ext cx="5315129" cy="327599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recise SWOT Analysis of Mahindra and Mahindra - 2022 | IIDE">
            <a:extLst>
              <a:ext uri="{FF2B5EF4-FFF2-40B4-BE49-F238E27FC236}">
                <a16:creationId xmlns:a16="http://schemas.microsoft.com/office/drawing/2014/main" id="{F4B3BEDB-B6DF-8E82-54CC-D8FEB65C09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96" t="15799" r="3606" b="9959"/>
          <a:stretch/>
        </p:blipFill>
        <p:spPr bwMode="auto">
          <a:xfrm>
            <a:off x="4988688" y="1800196"/>
            <a:ext cx="6736467" cy="4102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88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058B80A-5452-8C20-9320-AE7A8E06E77B}"/>
              </a:ext>
            </a:extLst>
          </p:cNvPr>
          <p:cNvSpPr/>
          <p:nvPr/>
        </p:nvSpPr>
        <p:spPr>
          <a:xfrm>
            <a:off x="0" y="-1"/>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CB44D1-88DD-5C21-E6E2-F45E9A70E5CF}"/>
              </a:ext>
            </a:extLst>
          </p:cNvPr>
          <p:cNvSpPr/>
          <p:nvPr/>
        </p:nvSpPr>
        <p:spPr>
          <a:xfrm>
            <a:off x="2777557" y="2041157"/>
            <a:ext cx="6902534" cy="3750042"/>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sp>
        <p:nvSpPr>
          <p:cNvPr id="6" name="TextBox 5">
            <a:extLst>
              <a:ext uri="{FF2B5EF4-FFF2-40B4-BE49-F238E27FC236}">
                <a16:creationId xmlns:a16="http://schemas.microsoft.com/office/drawing/2014/main" id="{A62145A8-45DC-D2F1-C1AB-5F9F631ECFB5}"/>
              </a:ext>
            </a:extLst>
          </p:cNvPr>
          <p:cNvSpPr txBox="1"/>
          <p:nvPr/>
        </p:nvSpPr>
        <p:spPr>
          <a:xfrm>
            <a:off x="3048000" y="2274838"/>
            <a:ext cx="6096000" cy="286232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Söhne"/>
              </a:rPr>
              <a:t>Customer profile for the brand includes middle to high-income groups ranging from the ones.</a:t>
            </a:r>
          </a:p>
          <a:p>
            <a:pPr marL="285750" indent="-285750">
              <a:buFont typeface="Arial" panose="020B0604020202020204" pitchFamily="34" charset="0"/>
              <a:buChar char="•"/>
            </a:pPr>
            <a:r>
              <a:rPr lang="en-US" dirty="0">
                <a:solidFill>
                  <a:srgbClr val="222222"/>
                </a:solidFill>
                <a:latin typeface="Söhne"/>
              </a:rPr>
              <a:t>W</a:t>
            </a:r>
            <a:r>
              <a:rPr lang="en-US" b="0" i="0" dirty="0">
                <a:solidFill>
                  <a:srgbClr val="222222"/>
                </a:solidFill>
                <a:effectLst/>
                <a:latin typeface="Söhne"/>
              </a:rPr>
              <a:t>ho are looking to switch from 2-wheeler to 4- wheeler to those.</a:t>
            </a:r>
          </a:p>
          <a:p>
            <a:pPr marL="285750" indent="-285750">
              <a:buFont typeface="Arial" panose="020B0604020202020204" pitchFamily="34" charset="0"/>
              <a:buChar char="•"/>
            </a:pPr>
            <a:r>
              <a:rPr lang="en-US" dirty="0">
                <a:solidFill>
                  <a:srgbClr val="222222"/>
                </a:solidFill>
                <a:latin typeface="Söhne"/>
              </a:rPr>
              <a:t>W</a:t>
            </a:r>
            <a:r>
              <a:rPr lang="en-US" b="0" i="0" dirty="0">
                <a:solidFill>
                  <a:srgbClr val="222222"/>
                </a:solidFill>
                <a:effectLst/>
                <a:latin typeface="Söhne"/>
              </a:rPr>
              <a:t>ho are planning to buy the second car or a luxury car for their family. </a:t>
            </a:r>
            <a:endParaRPr lang="en-US" dirty="0">
              <a:solidFill>
                <a:srgbClr val="222222"/>
              </a:solidFill>
              <a:latin typeface="Söhne"/>
            </a:endParaRPr>
          </a:p>
          <a:p>
            <a:pPr marL="285750" indent="-285750">
              <a:buFont typeface="Arial" panose="020B0604020202020204" pitchFamily="34" charset="0"/>
              <a:buChar char="•"/>
            </a:pPr>
            <a:r>
              <a:rPr lang="en-US" b="0" i="0" dirty="0">
                <a:solidFill>
                  <a:srgbClr val="222222"/>
                </a:solidFill>
                <a:effectLst/>
                <a:latin typeface="Söhne"/>
              </a:rPr>
              <a:t> </a:t>
            </a:r>
            <a:r>
              <a:rPr lang="en-US" dirty="0">
                <a:solidFill>
                  <a:srgbClr val="222222"/>
                </a:solidFill>
                <a:latin typeface="Söhne"/>
              </a:rPr>
              <a:t>I</a:t>
            </a:r>
            <a:r>
              <a:rPr lang="en-US" b="0" i="0" dirty="0">
                <a:solidFill>
                  <a:srgbClr val="222222"/>
                </a:solidFill>
                <a:effectLst/>
                <a:latin typeface="Söhne"/>
              </a:rPr>
              <a:t>t includes customers in the age bracket of 22-60 year and also high business professionals</a:t>
            </a:r>
          </a:p>
          <a:p>
            <a:pPr marL="285750" indent="-285750">
              <a:buFont typeface="Arial" panose="020B0604020202020204" pitchFamily="34" charset="0"/>
              <a:buChar char="•"/>
            </a:pPr>
            <a:r>
              <a:rPr lang="en-US" dirty="0">
                <a:solidFill>
                  <a:srgbClr val="222222"/>
                </a:solidFill>
                <a:latin typeface="Söhne"/>
              </a:rPr>
              <a:t>W</a:t>
            </a:r>
            <a:r>
              <a:rPr lang="en-US" b="0" i="0" dirty="0">
                <a:solidFill>
                  <a:srgbClr val="222222"/>
                </a:solidFill>
                <a:effectLst/>
                <a:latin typeface="Söhne"/>
              </a:rPr>
              <a:t>ho are looking for low maintenance or innovative and trending world-class vehicles with advanced safety features.</a:t>
            </a:r>
            <a:endParaRPr lang="en-US" dirty="0">
              <a:latin typeface="Söhne"/>
            </a:endParaRPr>
          </a:p>
        </p:txBody>
      </p:sp>
      <p:pic>
        <p:nvPicPr>
          <p:cNvPr id="9" name="Picture 8">
            <a:extLst>
              <a:ext uri="{FF2B5EF4-FFF2-40B4-BE49-F238E27FC236}">
                <a16:creationId xmlns:a16="http://schemas.microsoft.com/office/drawing/2014/main" id="{641FFF50-5458-0542-A798-68A92179A94B}"/>
              </a:ext>
            </a:extLst>
          </p:cNvPr>
          <p:cNvPicPr>
            <a:picLocks noChangeAspect="1"/>
          </p:cNvPicPr>
          <p:nvPr/>
        </p:nvPicPr>
        <p:blipFill>
          <a:blip r:embed="rId2"/>
          <a:stretch>
            <a:fillRect/>
          </a:stretch>
        </p:blipFill>
        <p:spPr>
          <a:xfrm>
            <a:off x="0" y="-546378"/>
            <a:ext cx="2149393" cy="1878705"/>
          </a:xfrm>
          <a:prstGeom prst="rect">
            <a:avLst/>
          </a:prstGeom>
        </p:spPr>
      </p:pic>
      <p:sp>
        <p:nvSpPr>
          <p:cNvPr id="12" name="TextBox 11">
            <a:extLst>
              <a:ext uri="{FF2B5EF4-FFF2-40B4-BE49-F238E27FC236}">
                <a16:creationId xmlns:a16="http://schemas.microsoft.com/office/drawing/2014/main" id="{E3C89B8D-4615-5151-531B-CCADFCF55E0C}"/>
              </a:ext>
            </a:extLst>
          </p:cNvPr>
          <p:cNvSpPr txBox="1"/>
          <p:nvPr/>
        </p:nvSpPr>
        <p:spPr>
          <a:xfrm>
            <a:off x="2149393" y="-114603"/>
            <a:ext cx="9157635" cy="1410835"/>
          </a:xfrm>
          <a:prstGeom prst="rect">
            <a:avLst/>
          </a:prstGeom>
          <a:noFill/>
        </p:spPr>
        <p:txBody>
          <a:bodyPr wrap="square">
            <a:spAutoFit/>
          </a:bodyPr>
          <a:lstStyle/>
          <a:p>
            <a:pPr>
              <a:lnSpc>
                <a:spcPts val="12426"/>
              </a:lnSpc>
            </a:pPr>
            <a:r>
              <a:rPr lang="en-US" sz="4000" u="sng" dirty="0">
                <a:solidFill>
                  <a:srgbClr val="FF0000"/>
                </a:solidFill>
                <a:latin typeface="Copperplate Gothic Bold" panose="020E0705020206020404" pitchFamily="34" charset="0"/>
              </a:rPr>
              <a:t>Buyer’s/Audience’s PERSONA</a:t>
            </a:r>
          </a:p>
        </p:txBody>
      </p:sp>
      <p:pic>
        <p:nvPicPr>
          <p:cNvPr id="13" name="Picture 12">
            <a:extLst>
              <a:ext uri="{FF2B5EF4-FFF2-40B4-BE49-F238E27FC236}">
                <a16:creationId xmlns:a16="http://schemas.microsoft.com/office/drawing/2014/main" id="{B60D6C5E-B01F-0B49-BC02-3A5C700CB94C}"/>
              </a:ext>
            </a:extLst>
          </p:cNvPr>
          <p:cNvPicPr>
            <a:picLocks noChangeAspect="1"/>
          </p:cNvPicPr>
          <p:nvPr/>
        </p:nvPicPr>
        <p:blipFill>
          <a:blip r:embed="rId3"/>
          <a:stretch>
            <a:fillRect/>
          </a:stretch>
        </p:blipFill>
        <p:spPr>
          <a:xfrm>
            <a:off x="6728210" y="3184520"/>
            <a:ext cx="5667375" cy="4000500"/>
          </a:xfrm>
          <a:prstGeom prst="rect">
            <a:avLst/>
          </a:prstGeom>
        </p:spPr>
      </p:pic>
      <p:pic>
        <p:nvPicPr>
          <p:cNvPr id="4100" name="Picture 4">
            <a:extLst>
              <a:ext uri="{FF2B5EF4-FFF2-40B4-BE49-F238E27FC236}">
                <a16:creationId xmlns:a16="http://schemas.microsoft.com/office/drawing/2014/main" id="{3E641A45-2505-F24E-0CE0-3D1E0796EC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778" y="891292"/>
            <a:ext cx="2777557" cy="2157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02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E59792-698E-674B-2290-C7880360A3E2}"/>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fontAlgn="base"/>
            <a:endParaRPr lang="en-US" b="0" i="0" dirty="0">
              <a:solidFill>
                <a:srgbClr val="222222"/>
              </a:solidFill>
              <a:effectLst/>
              <a:latin typeface="SFPro-Medium"/>
            </a:endParaRPr>
          </a:p>
        </p:txBody>
      </p:sp>
      <p:pic>
        <p:nvPicPr>
          <p:cNvPr id="5" name="Picture 4">
            <a:extLst>
              <a:ext uri="{FF2B5EF4-FFF2-40B4-BE49-F238E27FC236}">
                <a16:creationId xmlns:a16="http://schemas.microsoft.com/office/drawing/2014/main" id="{0AA12F2D-3D6F-F58C-6FDE-58C4A3084E27}"/>
              </a:ext>
            </a:extLst>
          </p:cNvPr>
          <p:cNvPicPr>
            <a:picLocks noChangeAspect="1"/>
          </p:cNvPicPr>
          <p:nvPr/>
        </p:nvPicPr>
        <p:blipFill>
          <a:blip r:embed="rId2"/>
          <a:stretch>
            <a:fillRect/>
          </a:stretch>
        </p:blipFill>
        <p:spPr>
          <a:xfrm>
            <a:off x="0" y="-546378"/>
            <a:ext cx="2149393" cy="1878705"/>
          </a:xfrm>
          <a:prstGeom prst="rect">
            <a:avLst/>
          </a:prstGeom>
        </p:spPr>
      </p:pic>
      <p:sp>
        <p:nvSpPr>
          <p:cNvPr id="6" name="TextBox 5">
            <a:extLst>
              <a:ext uri="{FF2B5EF4-FFF2-40B4-BE49-F238E27FC236}">
                <a16:creationId xmlns:a16="http://schemas.microsoft.com/office/drawing/2014/main" id="{928A3E02-3470-1118-522E-774A928D277B}"/>
              </a:ext>
            </a:extLst>
          </p:cNvPr>
          <p:cNvSpPr txBox="1"/>
          <p:nvPr/>
        </p:nvSpPr>
        <p:spPr>
          <a:xfrm>
            <a:off x="624070" y="1356905"/>
            <a:ext cx="11334848" cy="2862322"/>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effectLst/>
                <a:latin typeface="Söhne"/>
              </a:rPr>
              <a:t>Maruti is one of the most successful automobile companies in India has worked immensely on optimizing its platform to rank on the search engine. </a:t>
            </a:r>
          </a:p>
          <a:p>
            <a:pPr marL="285750" indent="-285750" algn="l" fontAlgn="base">
              <a:buFont typeface="Arial" panose="020B0604020202020204" pitchFamily="34" charset="0"/>
              <a:buChar char="•"/>
            </a:pPr>
            <a:r>
              <a:rPr lang="en-US" b="0" i="0" dirty="0">
                <a:effectLst/>
                <a:latin typeface="Söhne"/>
              </a:rPr>
              <a:t>Whenever someone searches for Keywords like “ Cars, Best Cars or anything related to Car and vehicles” the chances of results showing Maruti’s article are very high. And this is all possible because Maruti has put a lot of effort into SEO.</a:t>
            </a:r>
          </a:p>
          <a:p>
            <a:pPr marL="285750" indent="-285750" algn="l" fontAlgn="base">
              <a:buFont typeface="Arial" panose="020B0604020202020204" pitchFamily="34" charset="0"/>
              <a:buChar char="•"/>
            </a:pPr>
            <a:r>
              <a:rPr lang="en-US" b="0" i="0" dirty="0">
                <a:effectLst/>
                <a:latin typeface="Söhne"/>
              </a:rPr>
              <a:t>As per </a:t>
            </a:r>
            <a:r>
              <a:rPr lang="en-US" dirty="0">
                <a:latin typeface="Söhne"/>
              </a:rPr>
              <a:t>Uber suggest</a:t>
            </a:r>
            <a:r>
              <a:rPr lang="en-US" b="0" i="0" dirty="0">
                <a:effectLst/>
                <a:latin typeface="Söhne"/>
              </a:rPr>
              <a:t>, a keyword tool by Neil Patel, Maruti has a search volume of 135000 while 55837 people click on SEO results in India.</a:t>
            </a:r>
          </a:p>
          <a:p>
            <a:pPr marL="285750" indent="-285750" algn="l" fontAlgn="base">
              <a:buFont typeface="Arial" panose="020B0604020202020204" pitchFamily="34" charset="0"/>
              <a:buChar char="•"/>
            </a:pPr>
            <a:r>
              <a:rPr lang="en-US" b="0" i="0" dirty="0">
                <a:effectLst/>
                <a:latin typeface="Söhne"/>
              </a:rPr>
              <a:t>The average web page that ranks in the top 10 has 290 backlinks and a domain score of 75. These stats are really amazing.</a:t>
            </a:r>
          </a:p>
          <a:p>
            <a:pPr marL="285750" indent="-285750" algn="l" fontAlgn="base">
              <a:buFont typeface="Arial" panose="020B0604020202020204" pitchFamily="34" charset="0"/>
              <a:buChar char="•"/>
            </a:pPr>
            <a:endParaRPr lang="en-US" i="0" dirty="0">
              <a:effectLst/>
              <a:latin typeface="Söhne"/>
            </a:endParaRPr>
          </a:p>
        </p:txBody>
      </p:sp>
      <p:pic>
        <p:nvPicPr>
          <p:cNvPr id="21" name="Picture 2" descr="Maruti Suzuki Marketing Case Study - Target Audience - Search Engine Optimisation">
            <a:extLst>
              <a:ext uri="{FF2B5EF4-FFF2-40B4-BE49-F238E27FC236}">
                <a16:creationId xmlns:a16="http://schemas.microsoft.com/office/drawing/2014/main" id="{7228E106-6874-8A76-D616-7689A3CBCE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79" b="47383"/>
          <a:stretch/>
        </p:blipFill>
        <p:spPr bwMode="auto">
          <a:xfrm>
            <a:off x="1824317" y="4387408"/>
            <a:ext cx="8543365" cy="6507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D8C7FC8-9A21-53A9-A8A7-3E2362E77A0D}"/>
              </a:ext>
            </a:extLst>
          </p:cNvPr>
          <p:cNvSpPr txBox="1"/>
          <p:nvPr/>
        </p:nvSpPr>
        <p:spPr>
          <a:xfrm>
            <a:off x="2010395" y="-168180"/>
            <a:ext cx="10144678" cy="3001014"/>
          </a:xfrm>
          <a:prstGeom prst="rect">
            <a:avLst/>
          </a:prstGeom>
          <a:noFill/>
        </p:spPr>
        <p:txBody>
          <a:bodyPr wrap="square">
            <a:spAutoFit/>
          </a:bodyPr>
          <a:lstStyle/>
          <a:p>
            <a:pPr>
              <a:lnSpc>
                <a:spcPts val="12426"/>
              </a:lnSpc>
            </a:pPr>
            <a:r>
              <a:rPr lang="en-US" sz="4000" b="0" i="0" u="sng" dirty="0">
                <a:solidFill>
                  <a:srgbClr val="FF0000"/>
                </a:solidFill>
                <a:effectLst/>
                <a:latin typeface="Copperplate Gothic Bold" panose="020E0705020206020404" pitchFamily="34" charset="0"/>
              </a:rPr>
              <a:t>SEARCH ENGINE OPTIMISATION</a:t>
            </a:r>
          </a:p>
          <a:p>
            <a:pPr>
              <a:lnSpc>
                <a:spcPts val="12426"/>
              </a:lnSpc>
            </a:pPr>
            <a:endParaRPr lang="en-US" sz="4000" u="sng" dirty="0">
              <a:solidFill>
                <a:srgbClr val="1836B2"/>
              </a:solidFill>
              <a:latin typeface="Copperplate Gothic Bold" panose="020E0705020206020404" pitchFamily="34" charset="0"/>
            </a:endParaRPr>
          </a:p>
        </p:txBody>
      </p:sp>
      <p:sp>
        <p:nvSpPr>
          <p:cNvPr id="23" name="Rectangle 22">
            <a:extLst>
              <a:ext uri="{FF2B5EF4-FFF2-40B4-BE49-F238E27FC236}">
                <a16:creationId xmlns:a16="http://schemas.microsoft.com/office/drawing/2014/main" id="{A21DD158-7EA4-3F78-4E13-10B55EC22BAE}"/>
              </a:ext>
            </a:extLst>
          </p:cNvPr>
          <p:cNvSpPr/>
          <p:nvPr/>
        </p:nvSpPr>
        <p:spPr>
          <a:xfrm>
            <a:off x="624068" y="1332327"/>
            <a:ext cx="11334847" cy="269284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3" name="Picture 6">
            <a:extLst>
              <a:ext uri="{FF2B5EF4-FFF2-40B4-BE49-F238E27FC236}">
                <a16:creationId xmlns:a16="http://schemas.microsoft.com/office/drawing/2014/main" id="{3330D497-7F53-1C5C-7316-D0DB6784E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771" y="4189739"/>
            <a:ext cx="5882388" cy="3176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984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E59792-698E-674B-2290-C7880360A3E2}"/>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fontAlgn="base"/>
            <a:endParaRPr lang="en-US" b="0" i="0" dirty="0">
              <a:solidFill>
                <a:srgbClr val="222222"/>
              </a:solidFill>
              <a:effectLst/>
              <a:latin typeface="SFPro-Medium"/>
            </a:endParaRPr>
          </a:p>
        </p:txBody>
      </p:sp>
      <p:sp>
        <p:nvSpPr>
          <p:cNvPr id="23" name="Rectangle 22">
            <a:extLst>
              <a:ext uri="{FF2B5EF4-FFF2-40B4-BE49-F238E27FC236}">
                <a16:creationId xmlns:a16="http://schemas.microsoft.com/office/drawing/2014/main" id="{A21DD158-7EA4-3F78-4E13-10B55EC22BAE}"/>
              </a:ext>
            </a:extLst>
          </p:cNvPr>
          <p:cNvSpPr/>
          <p:nvPr/>
        </p:nvSpPr>
        <p:spPr>
          <a:xfrm>
            <a:off x="428576" y="632888"/>
            <a:ext cx="11334847" cy="606374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5" name="Picture 4">
            <a:extLst>
              <a:ext uri="{FF2B5EF4-FFF2-40B4-BE49-F238E27FC236}">
                <a16:creationId xmlns:a16="http://schemas.microsoft.com/office/drawing/2014/main" id="{0AA12F2D-3D6F-F58C-6FDE-58C4A3084E27}"/>
              </a:ext>
            </a:extLst>
          </p:cNvPr>
          <p:cNvPicPr>
            <a:picLocks noChangeAspect="1"/>
          </p:cNvPicPr>
          <p:nvPr/>
        </p:nvPicPr>
        <p:blipFill>
          <a:blip r:embed="rId2"/>
          <a:stretch>
            <a:fillRect/>
          </a:stretch>
        </p:blipFill>
        <p:spPr>
          <a:xfrm>
            <a:off x="0" y="-546378"/>
            <a:ext cx="2149393" cy="1878705"/>
          </a:xfrm>
          <a:prstGeom prst="rect">
            <a:avLst/>
          </a:prstGeom>
        </p:spPr>
      </p:pic>
      <p:sp>
        <p:nvSpPr>
          <p:cNvPr id="6" name="TextBox 5">
            <a:extLst>
              <a:ext uri="{FF2B5EF4-FFF2-40B4-BE49-F238E27FC236}">
                <a16:creationId xmlns:a16="http://schemas.microsoft.com/office/drawing/2014/main" id="{928A3E02-3470-1118-522E-774A928D277B}"/>
              </a:ext>
            </a:extLst>
          </p:cNvPr>
          <p:cNvSpPr txBox="1"/>
          <p:nvPr/>
        </p:nvSpPr>
        <p:spPr>
          <a:xfrm>
            <a:off x="579247" y="821570"/>
            <a:ext cx="11334848" cy="923330"/>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22222"/>
                </a:solidFill>
                <a:effectLst/>
                <a:latin typeface="Söhne"/>
              </a:rPr>
              <a:t>The graph below shows the monthly search volume of Maruti. As per the latest results in the month of August, Maruti had a total of 135000 searches, out of which 54726 were mobile searches while 80274 desktop searches.</a:t>
            </a:r>
            <a:endParaRPr lang="en-US" b="0" i="0" dirty="0">
              <a:effectLst/>
              <a:latin typeface="Söhne"/>
            </a:endParaRPr>
          </a:p>
          <a:p>
            <a:pPr marL="285750" indent="-285750" algn="l" fontAlgn="base">
              <a:buFont typeface="Arial" panose="020B0604020202020204" pitchFamily="34" charset="0"/>
              <a:buChar char="•"/>
            </a:pPr>
            <a:endParaRPr lang="en-US" i="0" dirty="0">
              <a:effectLst/>
              <a:latin typeface="Söhne"/>
            </a:endParaRPr>
          </a:p>
        </p:txBody>
      </p:sp>
      <p:pic>
        <p:nvPicPr>
          <p:cNvPr id="11266" name="Picture 2" descr="Maruti Suzuki Marketing Case Study - Target Audience - Search Engine Optimisation - Volume">
            <a:extLst>
              <a:ext uri="{FF2B5EF4-FFF2-40B4-BE49-F238E27FC236}">
                <a16:creationId xmlns:a16="http://schemas.microsoft.com/office/drawing/2014/main" id="{11F7BF27-A021-2AAB-17C5-5E860FB0B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247" y="1476617"/>
            <a:ext cx="7951694" cy="1771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D2C5-F1DE-754F-3724-84F6C9212BB6}"/>
              </a:ext>
            </a:extLst>
          </p:cNvPr>
          <p:cNvSpPr txBox="1"/>
          <p:nvPr/>
        </p:nvSpPr>
        <p:spPr>
          <a:xfrm>
            <a:off x="503911" y="3274311"/>
            <a:ext cx="11334848" cy="923330"/>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22222"/>
                </a:solidFill>
                <a:effectLst/>
                <a:latin typeface="SFPro-Regular"/>
              </a:rPr>
              <a:t>Uber suggest gives an overall idea of keywords for which Maruti is being searched over the internet. The graph below shows different keywords and their search volume.</a:t>
            </a:r>
            <a:endParaRPr lang="en-US" b="0" i="0" dirty="0">
              <a:effectLst/>
              <a:latin typeface="Söhne"/>
            </a:endParaRPr>
          </a:p>
          <a:p>
            <a:pPr marL="285750" indent="-285750" algn="l" fontAlgn="base">
              <a:buFont typeface="Arial" panose="020B0604020202020204" pitchFamily="34" charset="0"/>
              <a:buChar char="•"/>
            </a:pPr>
            <a:endParaRPr lang="en-US" i="0" dirty="0">
              <a:effectLst/>
              <a:latin typeface="Söhne"/>
            </a:endParaRPr>
          </a:p>
        </p:txBody>
      </p:sp>
      <p:sp>
        <p:nvSpPr>
          <p:cNvPr id="3" name="TextBox 2">
            <a:extLst>
              <a:ext uri="{FF2B5EF4-FFF2-40B4-BE49-F238E27FC236}">
                <a16:creationId xmlns:a16="http://schemas.microsoft.com/office/drawing/2014/main" id="{BE5466F4-D326-C89B-D694-A48F31002107}"/>
              </a:ext>
            </a:extLst>
          </p:cNvPr>
          <p:cNvSpPr txBox="1"/>
          <p:nvPr/>
        </p:nvSpPr>
        <p:spPr>
          <a:xfrm>
            <a:off x="503911" y="5574765"/>
            <a:ext cx="11334848" cy="1200329"/>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22222"/>
                </a:solidFill>
                <a:effectLst/>
                <a:latin typeface="SFPro-Regular"/>
              </a:rPr>
              <a:t>As you can see above, the keyword “Maruti Suzuki” has a search volume of 550000 which is followed by “Maruti share price” which has a volume of 450000. These are the top keywords related to Maruti that people search on the internet</a:t>
            </a:r>
            <a:endParaRPr lang="en-US" b="0" i="0" dirty="0">
              <a:effectLst/>
              <a:latin typeface="Söhne"/>
            </a:endParaRPr>
          </a:p>
          <a:p>
            <a:pPr marL="285750" indent="-285750" algn="l" fontAlgn="base">
              <a:buFont typeface="Arial" panose="020B0604020202020204" pitchFamily="34" charset="0"/>
              <a:buChar char="•"/>
            </a:pPr>
            <a:endParaRPr lang="en-US" i="0" dirty="0">
              <a:effectLst/>
              <a:latin typeface="Söhne"/>
            </a:endParaRPr>
          </a:p>
        </p:txBody>
      </p:sp>
      <p:pic>
        <p:nvPicPr>
          <p:cNvPr id="8" name="Picture 7">
            <a:extLst>
              <a:ext uri="{FF2B5EF4-FFF2-40B4-BE49-F238E27FC236}">
                <a16:creationId xmlns:a16="http://schemas.microsoft.com/office/drawing/2014/main" id="{2ABBF6FA-BD73-8810-BAAD-84140897C51B}"/>
              </a:ext>
            </a:extLst>
          </p:cNvPr>
          <p:cNvPicPr>
            <a:picLocks noChangeAspect="1"/>
          </p:cNvPicPr>
          <p:nvPr/>
        </p:nvPicPr>
        <p:blipFill rotWithShape="1">
          <a:blip r:embed="rId4">
            <a:extLst>
              <a:ext uri="{28A0092B-C50C-407E-A947-70E740481C1C}">
                <a14:useLocalDpi xmlns:a14="http://schemas.microsoft.com/office/drawing/2010/main" val="0"/>
              </a:ext>
            </a:extLst>
          </a:blip>
          <a:srcRect l="17629" t="33153" r="42574" b="30980"/>
          <a:stretch/>
        </p:blipFill>
        <p:spPr>
          <a:xfrm>
            <a:off x="3006182" y="3877798"/>
            <a:ext cx="5241347" cy="1614061"/>
          </a:xfrm>
          <a:prstGeom prst="rect">
            <a:avLst/>
          </a:prstGeom>
        </p:spPr>
      </p:pic>
    </p:spTree>
    <p:extLst>
      <p:ext uri="{BB962C8B-B14F-4D97-AF65-F5344CB8AC3E}">
        <p14:creationId xmlns:p14="http://schemas.microsoft.com/office/powerpoint/2010/main" val="360731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A491BB-E2CE-A2E8-E9FC-80BC2270264F}"/>
              </a:ext>
            </a:extLst>
          </p:cNvPr>
          <p:cNvSpPr/>
          <p:nvPr/>
        </p:nvSpPr>
        <p:spPr>
          <a:xfrm>
            <a:off x="0" y="-1"/>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275870-0549-F994-76EF-7717B83AE798}"/>
              </a:ext>
            </a:extLst>
          </p:cNvPr>
          <p:cNvSpPr/>
          <p:nvPr/>
        </p:nvSpPr>
        <p:spPr>
          <a:xfrm>
            <a:off x="428576" y="941294"/>
            <a:ext cx="11334847" cy="575534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dirty="0"/>
            </a:b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5" name="Picture 4">
            <a:extLst>
              <a:ext uri="{FF2B5EF4-FFF2-40B4-BE49-F238E27FC236}">
                <a16:creationId xmlns:a16="http://schemas.microsoft.com/office/drawing/2014/main" id="{952A8429-81C3-1466-F586-943A3E69C566}"/>
              </a:ext>
            </a:extLst>
          </p:cNvPr>
          <p:cNvPicPr>
            <a:picLocks noChangeAspect="1"/>
          </p:cNvPicPr>
          <p:nvPr/>
        </p:nvPicPr>
        <p:blipFill>
          <a:blip r:embed="rId2"/>
          <a:stretch>
            <a:fillRect/>
          </a:stretch>
        </p:blipFill>
        <p:spPr>
          <a:xfrm>
            <a:off x="0" y="-546378"/>
            <a:ext cx="2149393" cy="1878705"/>
          </a:xfrm>
          <a:prstGeom prst="rect">
            <a:avLst/>
          </a:prstGeom>
        </p:spPr>
      </p:pic>
      <p:sp>
        <p:nvSpPr>
          <p:cNvPr id="13" name="TextBox 12">
            <a:extLst>
              <a:ext uri="{FF2B5EF4-FFF2-40B4-BE49-F238E27FC236}">
                <a16:creationId xmlns:a16="http://schemas.microsoft.com/office/drawing/2014/main" id="{6672AD1D-C07A-9D63-30B9-89F41A4F768F}"/>
              </a:ext>
            </a:extLst>
          </p:cNvPr>
          <p:cNvSpPr txBox="1"/>
          <p:nvPr/>
        </p:nvSpPr>
        <p:spPr>
          <a:xfrm>
            <a:off x="2149393" y="-546378"/>
            <a:ext cx="10144678" cy="4591193"/>
          </a:xfrm>
          <a:prstGeom prst="rect">
            <a:avLst/>
          </a:prstGeom>
          <a:noFill/>
        </p:spPr>
        <p:txBody>
          <a:bodyPr wrap="square">
            <a:spAutoFit/>
          </a:bodyPr>
          <a:lstStyle/>
          <a:p>
            <a:pPr>
              <a:lnSpc>
                <a:spcPts val="12426"/>
              </a:lnSpc>
            </a:pPr>
            <a:r>
              <a:rPr lang="en-US" sz="4000" b="0" i="0" u="sng" dirty="0">
                <a:solidFill>
                  <a:srgbClr val="FF0000"/>
                </a:solidFill>
                <a:effectLst/>
                <a:latin typeface="Algerian" panose="04020705040A02060702" pitchFamily="82" charset="0"/>
              </a:rPr>
              <a:t>Keywords in URL (marutisuzuki.com)</a:t>
            </a:r>
          </a:p>
          <a:p>
            <a:pPr>
              <a:lnSpc>
                <a:spcPts val="12426"/>
              </a:lnSpc>
            </a:pPr>
            <a:endParaRPr lang="en-US" sz="4000" b="0" i="0" u="sng" dirty="0">
              <a:solidFill>
                <a:schemeClr val="accent1"/>
              </a:solidFill>
              <a:effectLst/>
              <a:latin typeface="Copperplate Gothic Bold" panose="020E0705020206020404" pitchFamily="34" charset="0"/>
            </a:endParaRPr>
          </a:p>
          <a:p>
            <a:pPr>
              <a:lnSpc>
                <a:spcPts val="12426"/>
              </a:lnSpc>
            </a:pPr>
            <a:endParaRPr lang="en-US" sz="4000" u="sng" dirty="0">
              <a:solidFill>
                <a:srgbClr val="1836B2"/>
              </a:solidFill>
              <a:latin typeface="Copperplate Gothic Bold" panose="020E0705020206020404" pitchFamily="34" charset="0"/>
            </a:endParaRPr>
          </a:p>
        </p:txBody>
      </p:sp>
      <p:sp>
        <p:nvSpPr>
          <p:cNvPr id="14" name="TextBox 13">
            <a:extLst>
              <a:ext uri="{FF2B5EF4-FFF2-40B4-BE49-F238E27FC236}">
                <a16:creationId xmlns:a16="http://schemas.microsoft.com/office/drawing/2014/main" id="{FBE62974-7D4B-2BF3-758B-45A341B76211}"/>
              </a:ext>
            </a:extLst>
          </p:cNvPr>
          <p:cNvSpPr txBox="1"/>
          <p:nvPr/>
        </p:nvSpPr>
        <p:spPr>
          <a:xfrm>
            <a:off x="761999" y="1010554"/>
            <a:ext cx="10578353" cy="1477328"/>
          </a:xfrm>
          <a:prstGeom prst="rect">
            <a:avLst/>
          </a:prstGeom>
          <a:noFill/>
        </p:spPr>
        <p:txBody>
          <a:bodyPr wrap="square" rtlCol="0">
            <a:spAutoFit/>
          </a:bodyPr>
          <a:lstStyle/>
          <a:p>
            <a:pPr marL="285750" indent="-285750" algn="l" fontAlgn="base">
              <a:buFont typeface="Arial" panose="020B0604020202020204" pitchFamily="34" charset="0"/>
              <a:buChar char="•"/>
            </a:pPr>
            <a:r>
              <a:rPr lang="en-US" b="0" i="0" dirty="0">
                <a:solidFill>
                  <a:srgbClr val="222222"/>
                </a:solidFill>
                <a:effectLst/>
                <a:latin typeface="SFPro-Regular"/>
              </a:rPr>
              <a:t>The organic keywords for which Maruti ranks are </a:t>
            </a:r>
            <a:r>
              <a:rPr lang="en-US" dirty="0">
                <a:solidFill>
                  <a:srgbClr val="222222"/>
                </a:solidFill>
                <a:latin typeface="SFPro-Regular"/>
              </a:rPr>
              <a:t>330,580</a:t>
            </a:r>
            <a:r>
              <a:rPr lang="en-US" b="0" i="0" dirty="0">
                <a:solidFill>
                  <a:srgbClr val="222222"/>
                </a:solidFill>
                <a:effectLst/>
                <a:latin typeface="SFPro-Regular"/>
              </a:rPr>
              <a:t>, which is simply amazing. This shows how much effort Maruti has put forward for its SEO. The website gets a monthly traffic of 5,108,171, which is again brilliant.</a:t>
            </a:r>
          </a:p>
          <a:p>
            <a:pPr marL="285750" indent="-285750" algn="l" fontAlgn="base">
              <a:buFont typeface="Arial" panose="020B0604020202020204" pitchFamily="34" charset="0"/>
              <a:buChar char="•"/>
            </a:pPr>
            <a:r>
              <a:rPr lang="en-US" b="0" i="0" dirty="0">
                <a:solidFill>
                  <a:srgbClr val="222222"/>
                </a:solidFill>
                <a:effectLst/>
                <a:latin typeface="SFPro-Regular"/>
              </a:rPr>
              <a:t>It also gets </a:t>
            </a:r>
            <a:r>
              <a:rPr lang="en-US" dirty="0">
                <a:solidFill>
                  <a:srgbClr val="222222"/>
                </a:solidFill>
                <a:latin typeface="SFPro-Regular"/>
              </a:rPr>
              <a:t>265,589</a:t>
            </a:r>
            <a:r>
              <a:rPr lang="en-US" b="0" i="0" dirty="0">
                <a:solidFill>
                  <a:srgbClr val="222222"/>
                </a:solidFill>
                <a:effectLst/>
                <a:latin typeface="SFPro-Regular"/>
              </a:rPr>
              <a:t> backlinks from other websites, which works as a backbone for Maruti in ranking no.1 on google search.</a:t>
            </a:r>
          </a:p>
        </p:txBody>
      </p:sp>
      <p:sp>
        <p:nvSpPr>
          <p:cNvPr id="15" name="TextBox 14">
            <a:extLst>
              <a:ext uri="{FF2B5EF4-FFF2-40B4-BE49-F238E27FC236}">
                <a16:creationId xmlns:a16="http://schemas.microsoft.com/office/drawing/2014/main" id="{82FE8DA6-1AC7-9391-2A7C-4C521309D6FA}"/>
              </a:ext>
            </a:extLst>
          </p:cNvPr>
          <p:cNvSpPr txBox="1"/>
          <p:nvPr/>
        </p:nvSpPr>
        <p:spPr>
          <a:xfrm>
            <a:off x="856791" y="3585858"/>
            <a:ext cx="6364941" cy="369332"/>
          </a:xfrm>
          <a:prstGeom prst="rect">
            <a:avLst/>
          </a:prstGeom>
          <a:noFill/>
        </p:spPr>
        <p:txBody>
          <a:bodyPr wrap="square" rtlCol="0">
            <a:spAutoFit/>
          </a:bodyPr>
          <a:lstStyle/>
          <a:p>
            <a:r>
              <a:rPr lang="en-US" b="0" i="0" dirty="0">
                <a:solidFill>
                  <a:srgbClr val="222222"/>
                </a:solidFill>
                <a:effectLst/>
                <a:latin typeface="SFPro-Regular"/>
              </a:rPr>
              <a:t>Below is the list of keywords for which </a:t>
            </a:r>
            <a:r>
              <a:rPr lang="en-US" u="sng" dirty="0">
                <a:solidFill>
                  <a:schemeClr val="accent1"/>
                </a:solidFill>
                <a:latin typeface="SFPro-Regular"/>
              </a:rPr>
              <a:t>marutisuzuki.com</a:t>
            </a:r>
            <a:r>
              <a:rPr lang="en-US" u="sng" dirty="0">
                <a:solidFill>
                  <a:srgbClr val="FF0000"/>
                </a:solidFill>
                <a:latin typeface="SFPro-Regular"/>
              </a:rPr>
              <a:t> </a:t>
            </a:r>
            <a:r>
              <a:rPr lang="en-US" b="0" i="0" dirty="0">
                <a:solidFill>
                  <a:srgbClr val="222222"/>
                </a:solidFill>
                <a:effectLst/>
                <a:latin typeface="SFPro-Regular"/>
              </a:rPr>
              <a:t>ranks.</a:t>
            </a:r>
            <a:endParaRPr lang="en-US" dirty="0"/>
          </a:p>
        </p:txBody>
      </p:sp>
      <p:pic>
        <p:nvPicPr>
          <p:cNvPr id="3" name="Picture 2">
            <a:extLst>
              <a:ext uri="{FF2B5EF4-FFF2-40B4-BE49-F238E27FC236}">
                <a16:creationId xmlns:a16="http://schemas.microsoft.com/office/drawing/2014/main" id="{AC5D3BE6-69B3-D793-D6A2-15D0D61447DE}"/>
              </a:ext>
            </a:extLst>
          </p:cNvPr>
          <p:cNvPicPr>
            <a:picLocks noChangeAspect="1"/>
          </p:cNvPicPr>
          <p:nvPr/>
        </p:nvPicPr>
        <p:blipFill rotWithShape="1">
          <a:blip r:embed="rId3">
            <a:extLst>
              <a:ext uri="{28A0092B-C50C-407E-A947-70E740481C1C}">
                <a14:useLocalDpi xmlns:a14="http://schemas.microsoft.com/office/drawing/2010/main" val="0"/>
              </a:ext>
            </a:extLst>
          </a:blip>
          <a:srcRect l="17629" t="33153" r="42574" b="30980"/>
          <a:stretch/>
        </p:blipFill>
        <p:spPr>
          <a:xfrm>
            <a:off x="2369689" y="3955190"/>
            <a:ext cx="7706639" cy="2624905"/>
          </a:xfrm>
          <a:prstGeom prst="rect">
            <a:avLst/>
          </a:prstGeom>
        </p:spPr>
      </p:pic>
      <p:pic>
        <p:nvPicPr>
          <p:cNvPr id="9" name="Picture 8">
            <a:extLst>
              <a:ext uri="{FF2B5EF4-FFF2-40B4-BE49-F238E27FC236}">
                <a16:creationId xmlns:a16="http://schemas.microsoft.com/office/drawing/2014/main" id="{6E4BCC86-F525-F797-3670-587073762F93}"/>
              </a:ext>
            </a:extLst>
          </p:cNvPr>
          <p:cNvPicPr>
            <a:picLocks noChangeAspect="1"/>
          </p:cNvPicPr>
          <p:nvPr/>
        </p:nvPicPr>
        <p:blipFill rotWithShape="1">
          <a:blip r:embed="rId4">
            <a:extLst>
              <a:ext uri="{28A0092B-C50C-407E-A947-70E740481C1C}">
                <a14:useLocalDpi xmlns:a14="http://schemas.microsoft.com/office/drawing/2010/main" val="0"/>
              </a:ext>
            </a:extLst>
          </a:blip>
          <a:srcRect l="18750" t="45752" r="9265" b="32707"/>
          <a:stretch/>
        </p:blipFill>
        <p:spPr>
          <a:xfrm>
            <a:off x="1707775" y="2405142"/>
            <a:ext cx="8776447" cy="1180716"/>
          </a:xfrm>
          <a:prstGeom prst="rect">
            <a:avLst/>
          </a:prstGeom>
        </p:spPr>
      </p:pic>
    </p:spTree>
    <p:extLst>
      <p:ext uri="{BB962C8B-B14F-4D97-AF65-F5344CB8AC3E}">
        <p14:creationId xmlns:p14="http://schemas.microsoft.com/office/powerpoint/2010/main" val="968366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A84E1B-D3CF-171F-1461-026B5E82B723}"/>
              </a:ext>
            </a:extLst>
          </p:cNvPr>
          <p:cNvSpPr/>
          <p:nvPr/>
        </p:nvSpPr>
        <p:spPr>
          <a:xfrm>
            <a:off x="0" y="-1"/>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0DD547-45CD-D72C-6D22-F1F90128C0A6}"/>
              </a:ext>
            </a:extLst>
          </p:cNvPr>
          <p:cNvSpPr/>
          <p:nvPr/>
        </p:nvSpPr>
        <p:spPr>
          <a:xfrm>
            <a:off x="428576" y="941294"/>
            <a:ext cx="11334847" cy="575534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dirty="0"/>
            </a:b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3" name="Picture 2">
            <a:extLst>
              <a:ext uri="{FF2B5EF4-FFF2-40B4-BE49-F238E27FC236}">
                <a16:creationId xmlns:a16="http://schemas.microsoft.com/office/drawing/2014/main" id="{BA8CBBE4-3C44-D120-2A61-2C378765E6DA}"/>
              </a:ext>
            </a:extLst>
          </p:cNvPr>
          <p:cNvPicPr>
            <a:picLocks noChangeAspect="1"/>
          </p:cNvPicPr>
          <p:nvPr/>
        </p:nvPicPr>
        <p:blipFill>
          <a:blip r:embed="rId2"/>
          <a:stretch>
            <a:fillRect/>
          </a:stretch>
        </p:blipFill>
        <p:spPr>
          <a:xfrm>
            <a:off x="0" y="-546378"/>
            <a:ext cx="2149393" cy="1878705"/>
          </a:xfrm>
          <a:prstGeom prst="rect">
            <a:avLst/>
          </a:prstGeom>
        </p:spPr>
      </p:pic>
      <p:sp>
        <p:nvSpPr>
          <p:cNvPr id="5" name="TextBox 4">
            <a:extLst>
              <a:ext uri="{FF2B5EF4-FFF2-40B4-BE49-F238E27FC236}">
                <a16:creationId xmlns:a16="http://schemas.microsoft.com/office/drawing/2014/main" id="{A695846E-4249-023B-37D3-A8512CC13F8B}"/>
              </a:ext>
            </a:extLst>
          </p:cNvPr>
          <p:cNvSpPr txBox="1"/>
          <p:nvPr/>
        </p:nvSpPr>
        <p:spPr>
          <a:xfrm>
            <a:off x="637614" y="1110220"/>
            <a:ext cx="10916771" cy="5293757"/>
          </a:xfrm>
          <a:prstGeom prst="rect">
            <a:avLst/>
          </a:prstGeom>
          <a:noFill/>
        </p:spPr>
        <p:txBody>
          <a:bodyPr wrap="square">
            <a:spAutoFit/>
          </a:bodyPr>
          <a:lstStyle/>
          <a:p>
            <a:pPr algn="l" fontAlgn="base"/>
            <a:r>
              <a:rPr lang="en-US" b="1" i="0" dirty="0">
                <a:solidFill>
                  <a:srgbClr val="FF0000"/>
                </a:solidFill>
                <a:effectLst/>
                <a:latin typeface="Söhne"/>
              </a:rPr>
              <a:t>Marketing Strategy of Maruti Suzuki</a:t>
            </a:r>
            <a:endParaRPr lang="en-US" b="0" i="0" dirty="0">
              <a:solidFill>
                <a:srgbClr val="FF0000"/>
              </a:solidFill>
              <a:effectLst/>
              <a:latin typeface="Söhne"/>
            </a:endParaRPr>
          </a:p>
          <a:p>
            <a:pPr algn="l" fontAlgn="base"/>
            <a:r>
              <a:rPr lang="en-US" b="0" i="0" dirty="0">
                <a:solidFill>
                  <a:srgbClr val="222222"/>
                </a:solidFill>
                <a:effectLst/>
                <a:latin typeface="Söhne"/>
              </a:rPr>
              <a:t>Maruti Suzuki was among the first in the industry to study consumer </a:t>
            </a:r>
            <a:r>
              <a:rPr lang="en-US" b="0" i="0" dirty="0" err="1">
                <a:solidFill>
                  <a:srgbClr val="222222"/>
                </a:solidFill>
                <a:effectLst/>
                <a:latin typeface="Söhne"/>
              </a:rPr>
              <a:t>behaviour</a:t>
            </a:r>
            <a:r>
              <a:rPr lang="en-US" b="0" i="0" dirty="0">
                <a:solidFill>
                  <a:srgbClr val="222222"/>
                </a:solidFill>
                <a:effectLst/>
                <a:latin typeface="Söhne"/>
              </a:rPr>
              <a:t> and effectively respond to it. The company primarily adopted a market segmentation policy to meet the needs and demands of different sections of society.</a:t>
            </a:r>
          </a:p>
          <a:p>
            <a:pPr algn="l" fontAlgn="base"/>
            <a:r>
              <a:rPr lang="en-US" b="1" i="0" dirty="0">
                <a:solidFill>
                  <a:srgbClr val="FF0000"/>
                </a:solidFill>
                <a:effectLst/>
                <a:latin typeface="Söhne"/>
              </a:rPr>
              <a:t>Segmentation, Targeting and Positioning </a:t>
            </a:r>
            <a:endParaRPr lang="en-US" b="0" i="0" dirty="0">
              <a:solidFill>
                <a:srgbClr val="FF0000"/>
              </a:solidFill>
              <a:effectLst/>
              <a:latin typeface="Söhne"/>
            </a:endParaRPr>
          </a:p>
          <a:p>
            <a:pPr algn="l" fontAlgn="base"/>
            <a:r>
              <a:rPr lang="en-US" b="0" i="0" dirty="0">
                <a:solidFill>
                  <a:srgbClr val="222222"/>
                </a:solidFill>
                <a:effectLst/>
                <a:latin typeface="Söhne"/>
              </a:rPr>
              <a:t>Maruti Suzuki has a wide variety of models which meets every segment of the automobile market. It offers over 16 brands and about 150 variants spanning all segments which include Maruti 800, Maruti Omni, Maruti Alto, Maruti Gypsy, Maruti Wagon R, Maruti Swift, Maruti SX4, Maruti </a:t>
            </a:r>
            <a:r>
              <a:rPr lang="en-US" b="0" i="0" dirty="0" err="1">
                <a:solidFill>
                  <a:srgbClr val="222222"/>
                </a:solidFill>
                <a:effectLst/>
                <a:latin typeface="Söhne"/>
              </a:rPr>
              <a:t>Ertiga</a:t>
            </a:r>
            <a:r>
              <a:rPr lang="en-US" b="0" i="0" dirty="0">
                <a:solidFill>
                  <a:srgbClr val="222222"/>
                </a:solidFill>
                <a:effectLst/>
                <a:latin typeface="Söhne"/>
              </a:rPr>
              <a:t>, and Maruti Grand Vitara.</a:t>
            </a:r>
          </a:p>
          <a:p>
            <a:pPr algn="l" fontAlgn="base"/>
            <a:r>
              <a:rPr lang="en-US" b="0" i="0" dirty="0">
                <a:solidFill>
                  <a:srgbClr val="222222"/>
                </a:solidFill>
                <a:effectLst/>
                <a:latin typeface="Söhne"/>
              </a:rPr>
              <a:t>The brand has cars available for clients with an income of over 4 LPA. They cover the middle class, upper-middle-class, high class, and the affluent class which is its target customer base.</a:t>
            </a:r>
          </a:p>
          <a:p>
            <a:pPr algn="l" fontAlgn="base"/>
            <a:r>
              <a:rPr lang="en-US" b="0" i="0" dirty="0">
                <a:solidFill>
                  <a:srgbClr val="222222"/>
                </a:solidFill>
                <a:effectLst/>
                <a:latin typeface="Söhne"/>
              </a:rPr>
              <a:t>MSIL positions its 16 brands effectively by serving customers according to their specific needs and desires. From Alto and Wagon R to the premium </a:t>
            </a:r>
            <a:r>
              <a:rPr lang="en-US" b="0" i="0" dirty="0" err="1">
                <a:solidFill>
                  <a:srgbClr val="222222"/>
                </a:solidFill>
                <a:effectLst/>
                <a:latin typeface="Söhne"/>
              </a:rPr>
              <a:t>Ertiga</a:t>
            </a:r>
            <a:r>
              <a:rPr lang="en-US" b="0" i="0" dirty="0">
                <a:solidFill>
                  <a:srgbClr val="222222"/>
                </a:solidFill>
                <a:effectLst/>
                <a:latin typeface="Söhne"/>
              </a:rPr>
              <a:t>.</a:t>
            </a:r>
          </a:p>
          <a:p>
            <a:pPr algn="l" fontAlgn="base"/>
            <a:r>
              <a:rPr lang="en-US" sz="3200" dirty="0">
                <a:solidFill>
                  <a:srgbClr val="FF0000"/>
                </a:solidFill>
                <a:latin typeface="Algerian" panose="04020705040A02060702" pitchFamily="82" charset="0"/>
              </a:rPr>
              <a:t>Kitna </a:t>
            </a:r>
            <a:r>
              <a:rPr lang="en-US" sz="3200" dirty="0" err="1">
                <a:solidFill>
                  <a:srgbClr val="FF0000"/>
                </a:solidFill>
                <a:latin typeface="Algerian" panose="04020705040A02060702" pitchFamily="82" charset="0"/>
              </a:rPr>
              <a:t>deti</a:t>
            </a:r>
            <a:endParaRPr lang="en-US" sz="3200" dirty="0">
              <a:solidFill>
                <a:srgbClr val="FF0000"/>
              </a:solidFill>
              <a:latin typeface="Algerian" panose="04020705040A02060702" pitchFamily="82" charset="0"/>
            </a:endParaRPr>
          </a:p>
          <a:p>
            <a:pPr marL="285750" indent="-285750" algn="l" fontAlgn="base">
              <a:buFont typeface="Arial" panose="020B0604020202020204" pitchFamily="34" charset="0"/>
              <a:buChar char="•"/>
            </a:pPr>
            <a:r>
              <a:rPr lang="en-US" b="0" i="0" dirty="0">
                <a:solidFill>
                  <a:srgbClr val="222222"/>
                </a:solidFill>
                <a:effectLst/>
                <a:latin typeface="SFPro-Regular"/>
              </a:rPr>
              <a:t>The campaign sums up the Indian obsession with the value for</a:t>
            </a:r>
          </a:p>
          <a:p>
            <a:pPr algn="l" fontAlgn="base"/>
            <a:r>
              <a:rPr lang="en-US" b="0" i="0" dirty="0">
                <a:solidFill>
                  <a:srgbClr val="222222"/>
                </a:solidFill>
                <a:effectLst/>
                <a:latin typeface="SFPro-Regular"/>
              </a:rPr>
              <a:t> money received from a product/service which in the case of auto </a:t>
            </a:r>
          </a:p>
          <a:p>
            <a:pPr algn="l" fontAlgn="base"/>
            <a:r>
              <a:rPr lang="en-US" b="0" i="0" dirty="0">
                <a:solidFill>
                  <a:srgbClr val="222222"/>
                </a:solidFill>
                <a:effectLst/>
                <a:latin typeface="SFPro-Regular"/>
              </a:rPr>
              <a:t>refers to the mileage of a car. This was the advertisement video on </a:t>
            </a:r>
          </a:p>
          <a:p>
            <a:pPr algn="l" fontAlgn="base"/>
            <a:r>
              <a:rPr lang="en-US" b="0" i="0" dirty="0">
                <a:solidFill>
                  <a:srgbClr val="222222"/>
                </a:solidFill>
                <a:effectLst/>
                <a:latin typeface="SFPro-Regular"/>
              </a:rPr>
              <a:t>their </a:t>
            </a:r>
            <a:r>
              <a:rPr lang="en-US" b="0" i="0" dirty="0" err="1">
                <a:solidFill>
                  <a:srgbClr val="222222"/>
                </a:solidFill>
                <a:effectLst/>
                <a:latin typeface="SFPro-Regular"/>
              </a:rPr>
              <a:t>youtube</a:t>
            </a:r>
            <a:r>
              <a:rPr lang="en-US" b="0" i="0" dirty="0">
                <a:solidFill>
                  <a:srgbClr val="222222"/>
                </a:solidFill>
                <a:effectLst/>
                <a:latin typeface="SFPro-Regular"/>
              </a:rPr>
              <a:t> channel with the success of 24k+ views. </a:t>
            </a:r>
            <a:r>
              <a:rPr lang="en-US" b="0" i="0" dirty="0">
                <a:solidFill>
                  <a:srgbClr val="222222"/>
                </a:solidFill>
                <a:effectLst/>
                <a:latin typeface="Söhne"/>
              </a:rPr>
              <a:t>, everyone </a:t>
            </a:r>
          </a:p>
          <a:p>
            <a:pPr algn="l" fontAlgn="base"/>
            <a:r>
              <a:rPr lang="en-US" b="0" i="0" dirty="0">
                <a:solidFill>
                  <a:srgbClr val="222222"/>
                </a:solidFill>
                <a:effectLst/>
                <a:latin typeface="Söhne"/>
              </a:rPr>
              <a:t>is covered!</a:t>
            </a:r>
          </a:p>
        </p:txBody>
      </p:sp>
      <p:sp>
        <p:nvSpPr>
          <p:cNvPr id="6" name="TextBox 5">
            <a:extLst>
              <a:ext uri="{FF2B5EF4-FFF2-40B4-BE49-F238E27FC236}">
                <a16:creationId xmlns:a16="http://schemas.microsoft.com/office/drawing/2014/main" id="{BBE8CB22-A24D-2311-878D-1E07285252AA}"/>
              </a:ext>
            </a:extLst>
          </p:cNvPr>
          <p:cNvSpPr txBox="1"/>
          <p:nvPr/>
        </p:nvSpPr>
        <p:spPr>
          <a:xfrm>
            <a:off x="2568200" y="-399945"/>
            <a:ext cx="8050194" cy="1423403"/>
          </a:xfrm>
          <a:prstGeom prst="rect">
            <a:avLst/>
          </a:prstGeom>
          <a:noFill/>
        </p:spPr>
        <p:txBody>
          <a:bodyPr wrap="square">
            <a:spAutoFit/>
          </a:bodyPr>
          <a:lstStyle/>
          <a:p>
            <a:pPr>
              <a:lnSpc>
                <a:spcPts val="12426"/>
              </a:lnSpc>
            </a:pPr>
            <a:r>
              <a:rPr lang="en-US" sz="4000" u="sng" dirty="0">
                <a:solidFill>
                  <a:srgbClr val="FF0000"/>
                </a:solidFill>
                <a:latin typeface="Copperplate Gothic Bold" panose="020E0705020206020404" pitchFamily="34" charset="0"/>
              </a:rPr>
              <a:t>Marketing strategy</a:t>
            </a:r>
          </a:p>
        </p:txBody>
      </p:sp>
      <p:pic>
        <p:nvPicPr>
          <p:cNvPr id="8194" name="Picture 2" descr="Maruti takes ‘Kitna deti hai?’ to the skies, under the sea ...">
            <a:extLst>
              <a:ext uri="{FF2B5EF4-FFF2-40B4-BE49-F238E27FC236}">
                <a16:creationId xmlns:a16="http://schemas.microsoft.com/office/drawing/2014/main" id="{69D824CC-59F9-4274-3D76-EC3B6593B4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03" b="10528"/>
          <a:stretch/>
        </p:blipFill>
        <p:spPr bwMode="auto">
          <a:xfrm>
            <a:off x="7306235" y="4186518"/>
            <a:ext cx="4248150" cy="2318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2761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D7CD51-0696-C476-0E4B-4810E99DFAD0}"/>
              </a:ext>
            </a:extLst>
          </p:cNvPr>
          <p:cNvSpPr/>
          <p:nvPr/>
        </p:nvSpPr>
        <p:spPr>
          <a:xfrm>
            <a:off x="0" y="-1"/>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81E660A-FF3E-10FF-851F-EEE3FB81E635}"/>
              </a:ext>
            </a:extLst>
          </p:cNvPr>
          <p:cNvSpPr/>
          <p:nvPr/>
        </p:nvSpPr>
        <p:spPr>
          <a:xfrm>
            <a:off x="428576" y="825547"/>
            <a:ext cx="11334847" cy="575534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3" name="Picture 2">
            <a:extLst>
              <a:ext uri="{FF2B5EF4-FFF2-40B4-BE49-F238E27FC236}">
                <a16:creationId xmlns:a16="http://schemas.microsoft.com/office/drawing/2014/main" id="{EE3EC95D-9170-9D87-70F0-E1F5958956EF}"/>
              </a:ext>
            </a:extLst>
          </p:cNvPr>
          <p:cNvPicPr>
            <a:picLocks noChangeAspect="1"/>
          </p:cNvPicPr>
          <p:nvPr/>
        </p:nvPicPr>
        <p:blipFill>
          <a:blip r:embed="rId2"/>
          <a:stretch>
            <a:fillRect/>
          </a:stretch>
        </p:blipFill>
        <p:spPr>
          <a:xfrm>
            <a:off x="0" y="-546378"/>
            <a:ext cx="2149393" cy="1878705"/>
          </a:xfrm>
          <a:prstGeom prst="rect">
            <a:avLst/>
          </a:prstGeom>
        </p:spPr>
      </p:pic>
      <p:sp>
        <p:nvSpPr>
          <p:cNvPr id="6" name="TextBox 5">
            <a:extLst>
              <a:ext uri="{FF2B5EF4-FFF2-40B4-BE49-F238E27FC236}">
                <a16:creationId xmlns:a16="http://schemas.microsoft.com/office/drawing/2014/main" id="{F8A16E77-BD4F-4ECB-15E7-7089BCC0C7E4}"/>
              </a:ext>
            </a:extLst>
          </p:cNvPr>
          <p:cNvSpPr txBox="1"/>
          <p:nvPr/>
        </p:nvSpPr>
        <p:spPr>
          <a:xfrm>
            <a:off x="538223" y="825547"/>
            <a:ext cx="6099858" cy="400110"/>
          </a:xfrm>
          <a:prstGeom prst="rect">
            <a:avLst/>
          </a:prstGeom>
          <a:noFill/>
        </p:spPr>
        <p:txBody>
          <a:bodyPr wrap="square">
            <a:spAutoFit/>
          </a:bodyPr>
          <a:lstStyle/>
          <a:p>
            <a:r>
              <a:rPr lang="en-US" sz="2000" b="0" i="0" dirty="0" err="1">
                <a:solidFill>
                  <a:srgbClr val="FF0000"/>
                </a:solidFill>
                <a:effectLst/>
                <a:latin typeface="Algerian" panose="04020705040A02060702" pitchFamily="82" charset="0"/>
              </a:rPr>
              <a:t>Tarakki</a:t>
            </a:r>
            <a:r>
              <a:rPr lang="en-US" sz="2000" b="0" i="0" dirty="0">
                <a:solidFill>
                  <a:srgbClr val="FF0000"/>
                </a:solidFill>
                <a:effectLst/>
                <a:latin typeface="Algerian" panose="04020705040A02060702" pitchFamily="82" charset="0"/>
              </a:rPr>
              <a:t> </a:t>
            </a:r>
            <a:r>
              <a:rPr lang="en-US" sz="2000" b="0" i="0" dirty="0" err="1">
                <a:solidFill>
                  <a:srgbClr val="FF0000"/>
                </a:solidFill>
                <a:effectLst/>
                <a:latin typeface="Algerian" panose="04020705040A02060702" pitchFamily="82" charset="0"/>
              </a:rPr>
              <a:t>Apki</a:t>
            </a:r>
            <a:r>
              <a:rPr lang="en-US" sz="2000" b="0" i="0" dirty="0">
                <a:solidFill>
                  <a:srgbClr val="FF0000"/>
                </a:solidFill>
                <a:effectLst/>
                <a:latin typeface="Algerian" panose="04020705040A02060702" pitchFamily="82" charset="0"/>
              </a:rPr>
              <a:t>, Saath </a:t>
            </a:r>
            <a:r>
              <a:rPr lang="en-US" sz="2000" b="0" i="0" dirty="0" err="1">
                <a:solidFill>
                  <a:srgbClr val="FF0000"/>
                </a:solidFill>
                <a:effectLst/>
                <a:latin typeface="Algerian" panose="04020705040A02060702" pitchFamily="82" charset="0"/>
              </a:rPr>
              <a:t>Humara</a:t>
            </a:r>
            <a:endParaRPr lang="en-US" sz="2000" dirty="0">
              <a:solidFill>
                <a:srgbClr val="FF0000"/>
              </a:solidFill>
              <a:latin typeface="Algerian" panose="04020705040A02060702" pitchFamily="82" charset="0"/>
            </a:endParaRPr>
          </a:p>
        </p:txBody>
      </p:sp>
      <p:pic>
        <p:nvPicPr>
          <p:cNvPr id="7170" name="Picture 2" descr="This campaign commemorates the channel’s success as a herald of growth, trust, transparency, and prosperity in meeting the customer’s business needs. The advertisement was successful on account that it helped instil in Maruti Suzuki being a trusted partner rather than a place to buy.">
            <a:extLst>
              <a:ext uri="{FF2B5EF4-FFF2-40B4-BE49-F238E27FC236}">
                <a16:creationId xmlns:a16="http://schemas.microsoft.com/office/drawing/2014/main" id="{AF254846-9373-1AEC-3D89-36877B0D07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32" b="7912"/>
          <a:stretch/>
        </p:blipFill>
        <p:spPr bwMode="auto">
          <a:xfrm>
            <a:off x="538223" y="1225658"/>
            <a:ext cx="3906455" cy="20069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E32ADB7-3820-981D-B0B6-CC3A45725EE0}"/>
              </a:ext>
            </a:extLst>
          </p:cNvPr>
          <p:cNvSpPr txBox="1"/>
          <p:nvPr/>
        </p:nvSpPr>
        <p:spPr>
          <a:xfrm>
            <a:off x="4653023" y="1225657"/>
            <a:ext cx="6969576"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SFPro-Regular"/>
              </a:rPr>
              <a:t>This campaign commemorates the channel’s success as a herald of growth, trust, transparency, and prosperity in meeting the customer’s business needs. The advertisement was successful on account that it helped instill in Maruti Suzuki being a trusted partner rather than a place to buy.</a:t>
            </a:r>
            <a:endParaRPr lang="en-US" dirty="0"/>
          </a:p>
        </p:txBody>
      </p:sp>
      <p:pic>
        <p:nvPicPr>
          <p:cNvPr id="7174" name="Picture 6">
            <a:extLst>
              <a:ext uri="{FF2B5EF4-FFF2-40B4-BE49-F238E27FC236}">
                <a16:creationId xmlns:a16="http://schemas.microsoft.com/office/drawing/2014/main" id="{032E7DE8-ADD9-1486-B7A0-026963ADC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0716" y="3249362"/>
            <a:ext cx="5882388" cy="31769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4FE842-77B4-5119-DCC7-3FE8C79A38DF}"/>
              </a:ext>
            </a:extLst>
          </p:cNvPr>
          <p:cNvSpPr txBox="1"/>
          <p:nvPr/>
        </p:nvSpPr>
        <p:spPr>
          <a:xfrm>
            <a:off x="538223" y="3552016"/>
            <a:ext cx="6447098" cy="400110"/>
          </a:xfrm>
          <a:prstGeom prst="rect">
            <a:avLst/>
          </a:prstGeom>
          <a:noFill/>
        </p:spPr>
        <p:txBody>
          <a:bodyPr wrap="square">
            <a:spAutoFit/>
          </a:bodyPr>
          <a:lstStyle/>
          <a:p>
            <a:pPr algn="l"/>
            <a:r>
              <a:rPr lang="en-US" sz="2000" b="0" i="0" dirty="0">
                <a:solidFill>
                  <a:srgbClr val="FF0000"/>
                </a:solidFill>
                <a:effectLst/>
                <a:latin typeface="Algerian" panose="04020705040A02060702" pitchFamily="82" charset="0"/>
              </a:rPr>
              <a:t>BE MONSOON READY</a:t>
            </a:r>
            <a:endParaRPr lang="en-US" sz="2000" b="1" i="0" dirty="0">
              <a:solidFill>
                <a:srgbClr val="FF0000"/>
              </a:solidFill>
              <a:effectLst/>
              <a:latin typeface="Algerian" panose="04020705040A02060702" pitchFamily="82" charset="0"/>
            </a:endParaRPr>
          </a:p>
        </p:txBody>
      </p:sp>
      <p:sp>
        <p:nvSpPr>
          <p:cNvPr id="12" name="TextBox 11">
            <a:extLst>
              <a:ext uri="{FF2B5EF4-FFF2-40B4-BE49-F238E27FC236}">
                <a16:creationId xmlns:a16="http://schemas.microsoft.com/office/drawing/2014/main" id="{374B93C2-B2EA-D91C-8D74-E919471A15B0}"/>
              </a:ext>
            </a:extLst>
          </p:cNvPr>
          <p:cNvSpPr txBox="1"/>
          <p:nvPr/>
        </p:nvSpPr>
        <p:spPr>
          <a:xfrm>
            <a:off x="538223" y="4168105"/>
            <a:ext cx="6962173"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SFPro-Regular"/>
              </a:rPr>
              <a:t>Through this campaign, the company offers complimentary checkups for their vehicles. Inspected by trained technicians to ensure safe monsoon driving. The advert will go a long way in showcasing the company as a responsible brand. Many customers showed interest in the offers to live a luxurious life. </a:t>
            </a: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spTree>
    <p:extLst>
      <p:ext uri="{BB962C8B-B14F-4D97-AF65-F5344CB8AC3E}">
        <p14:creationId xmlns:p14="http://schemas.microsoft.com/office/powerpoint/2010/main" val="2839203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315FF3-0B1E-1C6F-7A01-2DFF11B12B73}"/>
              </a:ext>
            </a:extLst>
          </p:cNvPr>
          <p:cNvSpPr/>
          <p:nvPr/>
        </p:nvSpPr>
        <p:spPr>
          <a:xfrm>
            <a:off x="0" y="-1"/>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22D8EA6-D92E-C3BA-8F63-A6FB37E7CBE7}"/>
              </a:ext>
            </a:extLst>
          </p:cNvPr>
          <p:cNvSpPr/>
          <p:nvPr/>
        </p:nvSpPr>
        <p:spPr>
          <a:xfrm>
            <a:off x="428576" y="825547"/>
            <a:ext cx="11334847" cy="575534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3" name="Picture 2">
            <a:extLst>
              <a:ext uri="{FF2B5EF4-FFF2-40B4-BE49-F238E27FC236}">
                <a16:creationId xmlns:a16="http://schemas.microsoft.com/office/drawing/2014/main" id="{06DFBD6B-CFF9-F4F1-09E6-E4F52CB1B5CC}"/>
              </a:ext>
            </a:extLst>
          </p:cNvPr>
          <p:cNvPicPr>
            <a:picLocks noChangeAspect="1"/>
          </p:cNvPicPr>
          <p:nvPr/>
        </p:nvPicPr>
        <p:blipFill>
          <a:blip r:embed="rId2"/>
          <a:stretch>
            <a:fillRect/>
          </a:stretch>
        </p:blipFill>
        <p:spPr>
          <a:xfrm>
            <a:off x="0" y="-546378"/>
            <a:ext cx="2149393" cy="1878705"/>
          </a:xfrm>
          <a:prstGeom prst="rect">
            <a:avLst/>
          </a:prstGeom>
        </p:spPr>
      </p:pic>
      <p:sp>
        <p:nvSpPr>
          <p:cNvPr id="4" name="TextBox 3">
            <a:extLst>
              <a:ext uri="{FF2B5EF4-FFF2-40B4-BE49-F238E27FC236}">
                <a16:creationId xmlns:a16="http://schemas.microsoft.com/office/drawing/2014/main" id="{46923A77-3759-DDCE-9F67-918129C22E92}"/>
              </a:ext>
            </a:extLst>
          </p:cNvPr>
          <p:cNvSpPr txBox="1"/>
          <p:nvPr/>
        </p:nvSpPr>
        <p:spPr>
          <a:xfrm>
            <a:off x="862494" y="1072465"/>
            <a:ext cx="6308202" cy="400110"/>
          </a:xfrm>
          <a:prstGeom prst="rect">
            <a:avLst/>
          </a:prstGeom>
          <a:noFill/>
        </p:spPr>
        <p:txBody>
          <a:bodyPr wrap="square">
            <a:spAutoFit/>
          </a:bodyPr>
          <a:lstStyle/>
          <a:p>
            <a:pPr algn="l" fontAlgn="base"/>
            <a:r>
              <a:rPr lang="en-US" sz="2000" b="1" i="0" u="sng" dirty="0">
                <a:solidFill>
                  <a:srgbClr val="FF0000"/>
                </a:solidFill>
                <a:effectLst/>
                <a:latin typeface="Algerian" panose="04020705040A02060702" pitchFamily="82" charset="0"/>
              </a:rPr>
              <a:t>Social Media Marketing</a:t>
            </a:r>
            <a:endParaRPr lang="en-US" sz="2000" b="0" i="0" u="sng" dirty="0">
              <a:solidFill>
                <a:srgbClr val="FF0000"/>
              </a:solidFill>
              <a:effectLst/>
              <a:latin typeface="Algerian" panose="04020705040A02060702" pitchFamily="82" charset="0"/>
            </a:endParaRPr>
          </a:p>
        </p:txBody>
      </p:sp>
      <p:sp>
        <p:nvSpPr>
          <p:cNvPr id="5" name="TextBox 4">
            <a:extLst>
              <a:ext uri="{FF2B5EF4-FFF2-40B4-BE49-F238E27FC236}">
                <a16:creationId xmlns:a16="http://schemas.microsoft.com/office/drawing/2014/main" id="{BDB357DC-9324-BCFF-DB03-430A673341D8}"/>
              </a:ext>
            </a:extLst>
          </p:cNvPr>
          <p:cNvSpPr txBox="1"/>
          <p:nvPr/>
        </p:nvSpPr>
        <p:spPr>
          <a:xfrm>
            <a:off x="862494" y="1557710"/>
            <a:ext cx="10242947" cy="1200329"/>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SFPro-Regular"/>
              </a:rPr>
              <a:t>Maruti Suzuki is very active in the social media space and has a good fan base across all major platforms like Twitter, Instagram, and Facebook. It has the highest number of followers on Facebook followed by Twitter and Instagram respectively. The marketing campaigns, brand offers, happy customer stories and many more are posted on their social media accounts. </a:t>
            </a:r>
            <a:endParaRPr lang="en-US" dirty="0"/>
          </a:p>
        </p:txBody>
      </p:sp>
      <p:pic>
        <p:nvPicPr>
          <p:cNvPr id="8" name="Picture 7">
            <a:extLst>
              <a:ext uri="{FF2B5EF4-FFF2-40B4-BE49-F238E27FC236}">
                <a16:creationId xmlns:a16="http://schemas.microsoft.com/office/drawing/2014/main" id="{27030795-2725-A173-5C55-40372EDDC70B}"/>
              </a:ext>
            </a:extLst>
          </p:cNvPr>
          <p:cNvPicPr>
            <a:picLocks noChangeAspect="1"/>
          </p:cNvPicPr>
          <p:nvPr/>
        </p:nvPicPr>
        <p:blipFill rotWithShape="1">
          <a:blip r:embed="rId3">
            <a:extLst>
              <a:ext uri="{28A0092B-C50C-407E-A947-70E740481C1C}">
                <a14:useLocalDpi xmlns:a14="http://schemas.microsoft.com/office/drawing/2010/main" val="0"/>
              </a:ext>
            </a:extLst>
          </a:blip>
          <a:srcRect l="25348" t="16455" r="11614" b="31787"/>
          <a:stretch/>
        </p:blipFill>
        <p:spPr>
          <a:xfrm>
            <a:off x="1239011" y="3081502"/>
            <a:ext cx="5069711" cy="1935754"/>
          </a:xfrm>
          <a:prstGeom prst="rect">
            <a:avLst/>
          </a:prstGeom>
        </p:spPr>
      </p:pic>
      <p:sp>
        <p:nvSpPr>
          <p:cNvPr id="9" name="TextBox 8">
            <a:extLst>
              <a:ext uri="{FF2B5EF4-FFF2-40B4-BE49-F238E27FC236}">
                <a16:creationId xmlns:a16="http://schemas.microsoft.com/office/drawing/2014/main" id="{179BBB7A-A856-9002-7E03-9630E60EE29A}"/>
              </a:ext>
            </a:extLst>
          </p:cNvPr>
          <p:cNvSpPr txBox="1"/>
          <p:nvPr/>
        </p:nvSpPr>
        <p:spPr>
          <a:xfrm>
            <a:off x="1239011" y="5240467"/>
            <a:ext cx="803946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accent1"/>
                </a:solidFill>
                <a:hlinkClick r:id="rId4">
                  <a:extLst>
                    <a:ext uri="{A12FA001-AC4F-418D-AE19-62706E023703}">
                      <ahyp:hlinkClr xmlns:ahyp="http://schemas.microsoft.com/office/drawing/2018/hyperlinkcolor" val="tx"/>
                    </a:ext>
                  </a:extLst>
                </a:hlinkClick>
              </a:rPr>
              <a:t>Maruti Suzuki (@marutisuzukiofficial) • Instagram photos and videos</a:t>
            </a:r>
            <a:endParaRPr lang="en-US" dirty="0">
              <a:solidFill>
                <a:schemeClr val="accent1"/>
              </a:solidFill>
            </a:endParaRPr>
          </a:p>
        </p:txBody>
      </p:sp>
    </p:spTree>
    <p:extLst>
      <p:ext uri="{BB962C8B-B14F-4D97-AF65-F5344CB8AC3E}">
        <p14:creationId xmlns:p14="http://schemas.microsoft.com/office/powerpoint/2010/main" val="2114729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315FF3-0B1E-1C6F-7A01-2DFF11B12B73}"/>
              </a:ext>
            </a:extLst>
          </p:cNvPr>
          <p:cNvSpPr/>
          <p:nvPr/>
        </p:nvSpPr>
        <p:spPr>
          <a:xfrm>
            <a:off x="0" y="-1"/>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F36BAF-D14F-E4DE-5A65-5D716F54D3E7}"/>
              </a:ext>
            </a:extLst>
          </p:cNvPr>
          <p:cNvSpPr/>
          <p:nvPr/>
        </p:nvSpPr>
        <p:spPr>
          <a:xfrm>
            <a:off x="428576" y="650276"/>
            <a:ext cx="11334847" cy="613600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3" name="Picture 2">
            <a:extLst>
              <a:ext uri="{FF2B5EF4-FFF2-40B4-BE49-F238E27FC236}">
                <a16:creationId xmlns:a16="http://schemas.microsoft.com/office/drawing/2014/main" id="{06DFBD6B-CFF9-F4F1-09E6-E4F52CB1B5CC}"/>
              </a:ext>
            </a:extLst>
          </p:cNvPr>
          <p:cNvPicPr>
            <a:picLocks noChangeAspect="1"/>
          </p:cNvPicPr>
          <p:nvPr/>
        </p:nvPicPr>
        <p:blipFill>
          <a:blip r:embed="rId2"/>
          <a:stretch>
            <a:fillRect/>
          </a:stretch>
        </p:blipFill>
        <p:spPr>
          <a:xfrm>
            <a:off x="0" y="-546378"/>
            <a:ext cx="2149393" cy="1878705"/>
          </a:xfrm>
          <a:prstGeom prst="rect">
            <a:avLst/>
          </a:prstGeom>
        </p:spPr>
      </p:pic>
      <p:pic>
        <p:nvPicPr>
          <p:cNvPr id="12" name="Picture 11">
            <a:extLst>
              <a:ext uri="{FF2B5EF4-FFF2-40B4-BE49-F238E27FC236}">
                <a16:creationId xmlns:a16="http://schemas.microsoft.com/office/drawing/2014/main" id="{08520F0F-B576-287A-EA53-7050D3F183BF}"/>
              </a:ext>
            </a:extLst>
          </p:cNvPr>
          <p:cNvPicPr>
            <a:picLocks noChangeAspect="1"/>
          </p:cNvPicPr>
          <p:nvPr/>
        </p:nvPicPr>
        <p:blipFill rotWithShape="1">
          <a:blip r:embed="rId3">
            <a:extLst>
              <a:ext uri="{28A0092B-C50C-407E-A947-70E740481C1C}">
                <a14:useLocalDpi xmlns:a14="http://schemas.microsoft.com/office/drawing/2010/main" val="0"/>
              </a:ext>
            </a:extLst>
          </a:blip>
          <a:srcRect l="28101" t="15638" r="19209" b="36709"/>
          <a:stretch/>
        </p:blipFill>
        <p:spPr>
          <a:xfrm>
            <a:off x="653996" y="836135"/>
            <a:ext cx="4982722" cy="1935754"/>
          </a:xfrm>
          <a:prstGeom prst="rect">
            <a:avLst/>
          </a:prstGeom>
        </p:spPr>
      </p:pic>
      <p:pic>
        <p:nvPicPr>
          <p:cNvPr id="14" name="Picture 13">
            <a:extLst>
              <a:ext uri="{FF2B5EF4-FFF2-40B4-BE49-F238E27FC236}">
                <a16:creationId xmlns:a16="http://schemas.microsoft.com/office/drawing/2014/main" id="{E6E7C2D4-1279-6765-15E2-B1755CAA3618}"/>
              </a:ext>
            </a:extLst>
          </p:cNvPr>
          <p:cNvPicPr>
            <a:picLocks noChangeAspect="1"/>
          </p:cNvPicPr>
          <p:nvPr/>
        </p:nvPicPr>
        <p:blipFill rotWithShape="1">
          <a:blip r:embed="rId4">
            <a:extLst>
              <a:ext uri="{28A0092B-C50C-407E-A947-70E740481C1C}">
                <a14:useLocalDpi xmlns:a14="http://schemas.microsoft.com/office/drawing/2010/main" val="0"/>
              </a:ext>
            </a:extLst>
          </a:blip>
          <a:srcRect l="24827" t="32752" r="34304" b="27763"/>
          <a:stretch/>
        </p:blipFill>
        <p:spPr>
          <a:xfrm>
            <a:off x="6461580" y="836135"/>
            <a:ext cx="4982722" cy="1865899"/>
          </a:xfrm>
          <a:prstGeom prst="rect">
            <a:avLst/>
          </a:prstGeom>
        </p:spPr>
      </p:pic>
      <p:sp>
        <p:nvSpPr>
          <p:cNvPr id="9" name="TextBox 8">
            <a:extLst>
              <a:ext uri="{FF2B5EF4-FFF2-40B4-BE49-F238E27FC236}">
                <a16:creationId xmlns:a16="http://schemas.microsoft.com/office/drawing/2014/main" id="{ACEE69A5-C426-EA72-D5C9-3E4207B32F2B}"/>
              </a:ext>
            </a:extLst>
          </p:cNvPr>
          <p:cNvSpPr txBox="1"/>
          <p:nvPr/>
        </p:nvSpPr>
        <p:spPr>
          <a:xfrm>
            <a:off x="540316" y="2785331"/>
            <a:ext cx="6100482" cy="369332"/>
          </a:xfrm>
          <a:prstGeom prst="rect">
            <a:avLst/>
          </a:prstGeom>
          <a:noFill/>
        </p:spPr>
        <p:txBody>
          <a:bodyPr wrap="square">
            <a:spAutoFit/>
          </a:bodyPr>
          <a:lstStyle/>
          <a:p>
            <a:r>
              <a:rPr lang="en-US" dirty="0">
                <a:hlinkClick r:id="rId5"/>
              </a:rPr>
              <a:t>NEXA (@nexaexperience) • Instagram photos and videos</a:t>
            </a:r>
            <a:endParaRPr lang="en-US" dirty="0"/>
          </a:p>
        </p:txBody>
      </p:sp>
      <p:sp>
        <p:nvSpPr>
          <p:cNvPr id="11" name="TextBox 10">
            <a:extLst>
              <a:ext uri="{FF2B5EF4-FFF2-40B4-BE49-F238E27FC236}">
                <a16:creationId xmlns:a16="http://schemas.microsoft.com/office/drawing/2014/main" id="{1E75D010-7E3F-B17A-22B4-14C1191E8234}"/>
              </a:ext>
            </a:extLst>
          </p:cNvPr>
          <p:cNvSpPr txBox="1"/>
          <p:nvPr/>
        </p:nvSpPr>
        <p:spPr>
          <a:xfrm>
            <a:off x="6461580" y="2798773"/>
            <a:ext cx="5576048" cy="369332"/>
          </a:xfrm>
          <a:prstGeom prst="rect">
            <a:avLst/>
          </a:prstGeom>
          <a:noFill/>
        </p:spPr>
        <p:txBody>
          <a:bodyPr wrap="square" rtlCol="0">
            <a:spAutoFit/>
          </a:bodyPr>
          <a:lstStyle/>
          <a:p>
            <a:r>
              <a:rPr lang="en-US" dirty="0">
                <a:hlinkClick r:id="rId6"/>
              </a:rPr>
              <a:t>(1) Maruti Suzuki (@Maruti_Corp) / X (twitter.com)</a:t>
            </a:r>
            <a:endParaRPr lang="en-US" dirty="0"/>
          </a:p>
        </p:txBody>
      </p:sp>
      <p:sp>
        <p:nvSpPr>
          <p:cNvPr id="16" name="TextBox 15">
            <a:extLst>
              <a:ext uri="{FF2B5EF4-FFF2-40B4-BE49-F238E27FC236}">
                <a16:creationId xmlns:a16="http://schemas.microsoft.com/office/drawing/2014/main" id="{6848CCE5-98DA-9851-D864-BBD70C649D6C}"/>
              </a:ext>
            </a:extLst>
          </p:cNvPr>
          <p:cNvSpPr txBox="1"/>
          <p:nvPr/>
        </p:nvSpPr>
        <p:spPr>
          <a:xfrm>
            <a:off x="653996" y="3311260"/>
            <a:ext cx="10282943"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Söhne"/>
              </a:rPr>
              <a:t>It has two divisions as well Maruti Suzuki Arena which focuses on the showroom experience through technology, design, and Connected Experience, and the other which is </a:t>
            </a:r>
            <a:r>
              <a:rPr lang="en-US" b="0" i="0" dirty="0" err="1">
                <a:solidFill>
                  <a:srgbClr val="222222"/>
                </a:solidFill>
                <a:effectLst/>
                <a:latin typeface="Söhne"/>
              </a:rPr>
              <a:t>Nexa</a:t>
            </a:r>
            <a:r>
              <a:rPr lang="en-US" b="0" i="0" dirty="0">
                <a:solidFill>
                  <a:srgbClr val="222222"/>
                </a:solidFill>
                <a:effectLst/>
                <a:latin typeface="Söhne"/>
              </a:rPr>
              <a:t> which solely focuses on the premium segment of the brand </a:t>
            </a:r>
            <a:r>
              <a:rPr lang="en-US" b="0" i="0" dirty="0" err="1">
                <a:solidFill>
                  <a:srgbClr val="222222"/>
                </a:solidFill>
                <a:effectLst/>
                <a:latin typeface="Söhne"/>
              </a:rPr>
              <a:t>Nexa</a:t>
            </a:r>
            <a:r>
              <a:rPr lang="en-US" b="0" i="0" dirty="0">
                <a:solidFill>
                  <a:srgbClr val="222222"/>
                </a:solidFill>
                <a:effectLst/>
                <a:latin typeface="Söhne"/>
              </a:rPr>
              <a:t> models.</a:t>
            </a:r>
            <a:endParaRPr lang="en-US" dirty="0">
              <a:latin typeface="Söhne"/>
            </a:endParaRPr>
          </a:p>
        </p:txBody>
      </p:sp>
      <p:sp>
        <p:nvSpPr>
          <p:cNvPr id="18" name="TextBox 17">
            <a:extLst>
              <a:ext uri="{FF2B5EF4-FFF2-40B4-BE49-F238E27FC236}">
                <a16:creationId xmlns:a16="http://schemas.microsoft.com/office/drawing/2014/main" id="{87A22B89-67B9-843F-59B3-2E9CBB063238}"/>
              </a:ext>
            </a:extLst>
          </p:cNvPr>
          <p:cNvSpPr txBox="1"/>
          <p:nvPr/>
        </p:nvSpPr>
        <p:spPr>
          <a:xfrm>
            <a:off x="653996" y="4207557"/>
            <a:ext cx="6100482" cy="400110"/>
          </a:xfrm>
          <a:prstGeom prst="rect">
            <a:avLst/>
          </a:prstGeom>
          <a:noFill/>
        </p:spPr>
        <p:txBody>
          <a:bodyPr wrap="square">
            <a:spAutoFit/>
          </a:bodyPr>
          <a:lstStyle/>
          <a:p>
            <a:pPr algn="l" fontAlgn="base"/>
            <a:r>
              <a:rPr lang="en-US" sz="2000" b="1" i="0" dirty="0">
                <a:solidFill>
                  <a:srgbClr val="FF0000"/>
                </a:solidFill>
                <a:effectLst/>
                <a:latin typeface="Algerian" panose="04020705040A02060702" pitchFamily="82" charset="0"/>
              </a:rPr>
              <a:t>Ecommerce Strategies</a:t>
            </a:r>
            <a:endParaRPr lang="en-US" sz="2000" b="0" i="0" dirty="0">
              <a:solidFill>
                <a:srgbClr val="FF0000"/>
              </a:solidFill>
              <a:effectLst/>
              <a:latin typeface="Algerian" panose="04020705040A02060702" pitchFamily="82" charset="0"/>
            </a:endParaRPr>
          </a:p>
        </p:txBody>
      </p:sp>
      <p:pic>
        <p:nvPicPr>
          <p:cNvPr id="1026" name="Picture 2" descr="Marketing Strategy of Maruti Suzuki - E-com">
            <a:extLst>
              <a:ext uri="{FF2B5EF4-FFF2-40B4-BE49-F238E27FC236}">
                <a16:creationId xmlns:a16="http://schemas.microsoft.com/office/drawing/2014/main" id="{6A23D776-2519-9E63-B53D-ABE196671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996" y="4607667"/>
            <a:ext cx="4876800" cy="20478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6917A5-3E46-9ED7-6363-B64240125E62}"/>
              </a:ext>
            </a:extLst>
          </p:cNvPr>
          <p:cNvSpPr txBox="1"/>
          <p:nvPr/>
        </p:nvSpPr>
        <p:spPr>
          <a:xfrm>
            <a:off x="5596868" y="4356273"/>
            <a:ext cx="6100482" cy="2308324"/>
          </a:xfrm>
          <a:prstGeom prst="rect">
            <a:avLst/>
          </a:prstGeom>
          <a:noFill/>
        </p:spPr>
        <p:txBody>
          <a:bodyPr wrap="square">
            <a:spAutoFit/>
          </a:bodyPr>
          <a:lstStyle/>
          <a:p>
            <a:r>
              <a:rPr lang="en-US" b="0" i="0" dirty="0">
                <a:solidFill>
                  <a:srgbClr val="222222"/>
                </a:solidFill>
                <a:effectLst/>
                <a:latin typeface="Söhne"/>
              </a:rPr>
              <a:t>The company began taking online bookings in 2017. In fact, in 2020, the company says it sold more than 2lakh cars through its online channel. Recently it introduced an end-to-end online real-time car financing program. The smart finance campaign has truly refined the modern car buying experience. The platform has addressed the issues regarding lack of proper information, lack of transparency, and lack of convenience and thereby helped stimulate sales for the company</a:t>
            </a:r>
            <a:r>
              <a:rPr lang="en-US" b="0" i="0" dirty="0">
                <a:solidFill>
                  <a:srgbClr val="222222"/>
                </a:solidFill>
                <a:effectLst/>
                <a:latin typeface="SFPro-Regular"/>
              </a:rPr>
              <a:t>.</a:t>
            </a:r>
            <a:endParaRPr lang="en-US" dirty="0"/>
          </a:p>
        </p:txBody>
      </p:sp>
    </p:spTree>
    <p:extLst>
      <p:ext uri="{BB962C8B-B14F-4D97-AF65-F5344CB8AC3E}">
        <p14:creationId xmlns:p14="http://schemas.microsoft.com/office/powerpoint/2010/main" val="2895425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315FF3-0B1E-1C6F-7A01-2DFF11B12B73}"/>
              </a:ext>
            </a:extLst>
          </p:cNvPr>
          <p:cNvSpPr/>
          <p:nvPr/>
        </p:nvSpPr>
        <p:spPr>
          <a:xfrm>
            <a:off x="0" y="-1"/>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F36BAF-D14F-E4DE-5A65-5D716F54D3E7}"/>
              </a:ext>
            </a:extLst>
          </p:cNvPr>
          <p:cNvSpPr/>
          <p:nvPr/>
        </p:nvSpPr>
        <p:spPr>
          <a:xfrm>
            <a:off x="321000" y="736795"/>
            <a:ext cx="11334847" cy="606910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3" name="Picture 2">
            <a:extLst>
              <a:ext uri="{FF2B5EF4-FFF2-40B4-BE49-F238E27FC236}">
                <a16:creationId xmlns:a16="http://schemas.microsoft.com/office/drawing/2014/main" id="{06DFBD6B-CFF9-F4F1-09E6-E4F52CB1B5CC}"/>
              </a:ext>
            </a:extLst>
          </p:cNvPr>
          <p:cNvPicPr>
            <a:picLocks noChangeAspect="1"/>
          </p:cNvPicPr>
          <p:nvPr/>
        </p:nvPicPr>
        <p:blipFill>
          <a:blip r:embed="rId2"/>
          <a:stretch>
            <a:fillRect/>
          </a:stretch>
        </p:blipFill>
        <p:spPr>
          <a:xfrm>
            <a:off x="0" y="-546378"/>
            <a:ext cx="2149393" cy="1878705"/>
          </a:xfrm>
          <a:prstGeom prst="rect">
            <a:avLst/>
          </a:prstGeom>
        </p:spPr>
      </p:pic>
      <p:sp>
        <p:nvSpPr>
          <p:cNvPr id="6" name="TextBox 5">
            <a:extLst>
              <a:ext uri="{FF2B5EF4-FFF2-40B4-BE49-F238E27FC236}">
                <a16:creationId xmlns:a16="http://schemas.microsoft.com/office/drawing/2014/main" id="{970E3755-F8B5-2D7F-F5E6-538416CDF810}"/>
              </a:ext>
            </a:extLst>
          </p:cNvPr>
          <p:cNvSpPr txBox="1"/>
          <p:nvPr/>
        </p:nvSpPr>
        <p:spPr>
          <a:xfrm>
            <a:off x="855926" y="810590"/>
            <a:ext cx="6100482" cy="400110"/>
          </a:xfrm>
          <a:prstGeom prst="rect">
            <a:avLst/>
          </a:prstGeom>
          <a:noFill/>
        </p:spPr>
        <p:txBody>
          <a:bodyPr wrap="square">
            <a:spAutoFit/>
          </a:bodyPr>
          <a:lstStyle/>
          <a:p>
            <a:pPr algn="l" fontAlgn="base"/>
            <a:r>
              <a:rPr lang="en-US" sz="2000" b="1" i="0" dirty="0">
                <a:solidFill>
                  <a:srgbClr val="FF0000"/>
                </a:solidFill>
                <a:effectLst/>
                <a:latin typeface="Algerian" panose="04020705040A02060702" pitchFamily="82" charset="0"/>
              </a:rPr>
              <a:t>Influencer Marketing</a:t>
            </a:r>
            <a:endParaRPr lang="en-US" sz="2000" b="0" i="0" dirty="0">
              <a:solidFill>
                <a:srgbClr val="FF0000"/>
              </a:solidFill>
              <a:effectLst/>
              <a:latin typeface="Algerian" panose="04020705040A02060702" pitchFamily="82" charset="0"/>
            </a:endParaRPr>
          </a:p>
        </p:txBody>
      </p:sp>
      <p:sp>
        <p:nvSpPr>
          <p:cNvPr id="8" name="TextBox 7">
            <a:extLst>
              <a:ext uri="{FF2B5EF4-FFF2-40B4-BE49-F238E27FC236}">
                <a16:creationId xmlns:a16="http://schemas.microsoft.com/office/drawing/2014/main" id="{A34DBF41-DFE5-D678-4780-4D32EEFE7A7E}"/>
              </a:ext>
            </a:extLst>
          </p:cNvPr>
          <p:cNvSpPr txBox="1"/>
          <p:nvPr/>
        </p:nvSpPr>
        <p:spPr>
          <a:xfrm>
            <a:off x="5300029" y="1401045"/>
            <a:ext cx="6514024" cy="1477328"/>
          </a:xfrm>
          <a:prstGeom prst="rect">
            <a:avLst/>
          </a:prstGeom>
          <a:noFill/>
        </p:spPr>
        <p:txBody>
          <a:bodyPr wrap="square">
            <a:spAutoFit/>
          </a:bodyPr>
          <a:lstStyle/>
          <a:p>
            <a:pPr marL="285750" indent="-285750" algn="l">
              <a:buFont typeface="Arial" panose="020B0604020202020204" pitchFamily="34" charset="0"/>
              <a:buChar char="•"/>
            </a:pPr>
            <a:r>
              <a:rPr lang="en-US" dirty="0">
                <a:latin typeface="Söhne"/>
              </a:rPr>
              <a:t>Maruti Suzuki India </a:t>
            </a:r>
            <a:r>
              <a:rPr lang="en-US" b="0" i="0" dirty="0">
                <a:solidFill>
                  <a:srgbClr val="222222"/>
                </a:solidFill>
                <a:effectLst/>
                <a:latin typeface="Söhne"/>
              </a:rPr>
              <a:t>(MSI) teams up with Bollywood star Varun Dhawan as brand ambassador for its Arena sales channel. </a:t>
            </a:r>
          </a:p>
          <a:p>
            <a:pPr marL="285750" indent="-285750" algn="l">
              <a:buFont typeface="Arial" panose="020B0604020202020204" pitchFamily="34" charset="0"/>
              <a:buChar char="•"/>
            </a:pPr>
            <a:r>
              <a:rPr lang="en-US" b="0" i="0" dirty="0">
                <a:solidFill>
                  <a:srgbClr val="222222"/>
                </a:solidFill>
                <a:effectLst/>
                <a:latin typeface="Söhne"/>
              </a:rPr>
              <a:t>The ace </a:t>
            </a:r>
            <a:r>
              <a:rPr lang="en-US" b="0" i="0" dirty="0">
                <a:effectLst/>
                <a:latin typeface="Söhne"/>
              </a:rPr>
              <a:t>brand</a:t>
            </a:r>
            <a:r>
              <a:rPr lang="en-US" b="0" i="0" dirty="0">
                <a:solidFill>
                  <a:srgbClr val="222222"/>
                </a:solidFill>
                <a:effectLst/>
                <a:latin typeface="Söhne"/>
              </a:rPr>
              <a:t> retails models like Swift, </a:t>
            </a:r>
            <a:r>
              <a:rPr lang="en-US" b="0" i="0" dirty="0" err="1">
                <a:solidFill>
                  <a:srgbClr val="222222"/>
                </a:solidFill>
                <a:effectLst/>
                <a:latin typeface="Söhne"/>
              </a:rPr>
              <a:t>Virata</a:t>
            </a:r>
            <a:r>
              <a:rPr lang="en-US" b="0" i="0" dirty="0">
                <a:solidFill>
                  <a:srgbClr val="222222"/>
                </a:solidFill>
                <a:effectLst/>
                <a:latin typeface="Söhne"/>
              </a:rPr>
              <a:t> Brezza and </a:t>
            </a:r>
            <a:r>
              <a:rPr lang="en-US" b="0" i="0" dirty="0" err="1">
                <a:solidFill>
                  <a:srgbClr val="222222"/>
                </a:solidFill>
                <a:effectLst/>
                <a:latin typeface="Söhne"/>
              </a:rPr>
              <a:t>Dzire</a:t>
            </a:r>
            <a:r>
              <a:rPr lang="en-US" b="0" i="0" dirty="0">
                <a:solidFill>
                  <a:srgbClr val="222222"/>
                </a:solidFill>
                <a:effectLst/>
                <a:latin typeface="Söhne"/>
              </a:rPr>
              <a:t> from the Arena channel whereas others like </a:t>
            </a:r>
            <a:r>
              <a:rPr lang="en-US" b="0" i="0" dirty="0" err="1">
                <a:solidFill>
                  <a:srgbClr val="222222"/>
                </a:solidFill>
                <a:effectLst/>
                <a:latin typeface="Söhne"/>
              </a:rPr>
              <a:t>Baleno</a:t>
            </a:r>
            <a:r>
              <a:rPr lang="en-US" b="0" i="0" dirty="0">
                <a:solidFill>
                  <a:srgbClr val="222222"/>
                </a:solidFill>
                <a:effectLst/>
                <a:latin typeface="Söhne"/>
              </a:rPr>
              <a:t>, </a:t>
            </a:r>
            <a:r>
              <a:rPr lang="en-US" b="0" i="0" dirty="0" err="1">
                <a:solidFill>
                  <a:srgbClr val="222222"/>
                </a:solidFill>
                <a:effectLst/>
                <a:latin typeface="Söhne"/>
              </a:rPr>
              <a:t>Ciaz</a:t>
            </a:r>
            <a:r>
              <a:rPr lang="en-US" b="0" i="0" dirty="0">
                <a:solidFill>
                  <a:srgbClr val="222222"/>
                </a:solidFill>
                <a:effectLst/>
                <a:latin typeface="Söhne"/>
              </a:rPr>
              <a:t> and S-Cross are sold by the </a:t>
            </a:r>
            <a:r>
              <a:rPr lang="en-US" b="0" i="0" dirty="0" err="1">
                <a:solidFill>
                  <a:srgbClr val="222222"/>
                </a:solidFill>
                <a:effectLst/>
                <a:latin typeface="Söhne"/>
              </a:rPr>
              <a:t>Nexa</a:t>
            </a:r>
            <a:r>
              <a:rPr lang="en-US" b="0" i="0" dirty="0">
                <a:solidFill>
                  <a:srgbClr val="222222"/>
                </a:solidFill>
                <a:effectLst/>
                <a:latin typeface="Söhne"/>
              </a:rPr>
              <a:t> dealerships.</a:t>
            </a:r>
          </a:p>
        </p:txBody>
      </p:sp>
      <p:sp>
        <p:nvSpPr>
          <p:cNvPr id="15" name="TextBox 14">
            <a:extLst>
              <a:ext uri="{FF2B5EF4-FFF2-40B4-BE49-F238E27FC236}">
                <a16:creationId xmlns:a16="http://schemas.microsoft.com/office/drawing/2014/main" id="{A2C4A886-9CC2-B69A-85A6-6477F085B20F}"/>
              </a:ext>
            </a:extLst>
          </p:cNvPr>
          <p:cNvSpPr txBox="1"/>
          <p:nvPr/>
        </p:nvSpPr>
        <p:spPr>
          <a:xfrm>
            <a:off x="785328" y="3766562"/>
            <a:ext cx="9787218" cy="1354217"/>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222222"/>
                </a:solidFill>
                <a:effectLst/>
                <a:latin typeface="Open Sans" panose="020B0606030504020204" pitchFamily="34" charset="0"/>
              </a:rPr>
              <a:t>Beneath the Arena label, MSI is presently working on the makeover of its retail network across the country. The MSI Senior Director Marketing &amp; Sales RS Kalsi said in a statement, “Varun exemplifies the evolving Indian youth who is trendy, social and confident and like to be connected at all times.” He also added that more than 100 new Maruti Arena Showrooms are by now ready in just one year of the launch of the initiative</a:t>
            </a:r>
            <a:r>
              <a:rPr lang="en-US" b="0" i="0" dirty="0">
                <a:solidFill>
                  <a:srgbClr val="222222"/>
                </a:solidFill>
                <a:effectLst/>
                <a:latin typeface="Open Sans" panose="020B0606030504020204" pitchFamily="34" charset="0"/>
              </a:rPr>
              <a:t>.</a:t>
            </a:r>
          </a:p>
        </p:txBody>
      </p:sp>
      <p:pic>
        <p:nvPicPr>
          <p:cNvPr id="2052" name="Picture 4">
            <a:extLst>
              <a:ext uri="{FF2B5EF4-FFF2-40B4-BE49-F238E27FC236}">
                <a16:creationId xmlns:a16="http://schemas.microsoft.com/office/drawing/2014/main" id="{C9F7FCB6-EEFD-87F9-8D67-1D5D68A37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00" y="1169498"/>
            <a:ext cx="4332754" cy="2425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rketing Strategy of Maruti Suzuki - Influencer Marketing">
            <a:extLst>
              <a:ext uri="{FF2B5EF4-FFF2-40B4-BE49-F238E27FC236}">
                <a16:creationId xmlns:a16="http://schemas.microsoft.com/office/drawing/2014/main" id="{CD000390-B020-2DC9-907A-F472FF75C7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893" y="4803397"/>
            <a:ext cx="3205779" cy="193144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EABFD7D-4BDE-BA43-0E5F-ABE1C307F806}"/>
              </a:ext>
            </a:extLst>
          </p:cNvPr>
          <p:cNvSpPr txBox="1"/>
          <p:nvPr/>
        </p:nvSpPr>
        <p:spPr>
          <a:xfrm>
            <a:off x="630452" y="5025555"/>
            <a:ext cx="7321266"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SFPro-Regular"/>
              </a:rPr>
              <a:t>Maruti Suzuki signed a 2-year sponsorship deal with Ten Sports for the latter’s cricket rating property which is titled ‘Maruti Suzuki Cricket Ratings”. The company has roped in renowned Bollywood actor Ranveer Singh as its </a:t>
            </a:r>
            <a:r>
              <a:rPr lang="en-US" b="0" i="0" dirty="0" err="1">
                <a:solidFill>
                  <a:srgbClr val="222222"/>
                </a:solidFill>
                <a:effectLst/>
                <a:latin typeface="SFPro-Regular"/>
              </a:rPr>
              <a:t>Nexa</a:t>
            </a:r>
            <a:r>
              <a:rPr lang="en-US" b="0" i="0" dirty="0">
                <a:solidFill>
                  <a:srgbClr val="222222"/>
                </a:solidFill>
                <a:effectLst/>
                <a:latin typeface="SFPro-Regular"/>
              </a:rPr>
              <a:t> brand ambassador. It also has Varun Dhawan for Arena’s products in a move to connect with the younger audiences.</a:t>
            </a:r>
            <a:endParaRPr lang="en-US" dirty="0"/>
          </a:p>
        </p:txBody>
      </p:sp>
    </p:spTree>
    <p:extLst>
      <p:ext uri="{BB962C8B-B14F-4D97-AF65-F5344CB8AC3E}">
        <p14:creationId xmlns:p14="http://schemas.microsoft.com/office/powerpoint/2010/main" val="1792308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A0D42FA-4A8C-E44B-6957-912A9350FBC7}"/>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4569804-8FB7-7D1C-096E-AA236EFF450E}"/>
              </a:ext>
            </a:extLst>
          </p:cNvPr>
          <p:cNvPicPr>
            <a:picLocks noChangeAspect="1"/>
          </p:cNvPicPr>
          <p:nvPr/>
        </p:nvPicPr>
        <p:blipFill>
          <a:blip r:embed="rId2"/>
          <a:stretch>
            <a:fillRect/>
          </a:stretch>
        </p:blipFill>
        <p:spPr>
          <a:xfrm>
            <a:off x="60960" y="396240"/>
            <a:ext cx="9753600" cy="5095875"/>
          </a:xfrm>
          <a:prstGeom prst="rect">
            <a:avLst/>
          </a:prstGeom>
        </p:spPr>
      </p:pic>
      <p:pic>
        <p:nvPicPr>
          <p:cNvPr id="7" name="Picture 6">
            <a:extLst>
              <a:ext uri="{FF2B5EF4-FFF2-40B4-BE49-F238E27FC236}">
                <a16:creationId xmlns:a16="http://schemas.microsoft.com/office/drawing/2014/main" id="{689C0490-51B1-821C-E095-CE43A2F02D2D}"/>
              </a:ext>
            </a:extLst>
          </p:cNvPr>
          <p:cNvPicPr>
            <a:picLocks noChangeAspect="1"/>
          </p:cNvPicPr>
          <p:nvPr/>
        </p:nvPicPr>
        <p:blipFill>
          <a:blip r:embed="rId3"/>
          <a:stretch>
            <a:fillRect/>
          </a:stretch>
        </p:blipFill>
        <p:spPr>
          <a:xfrm>
            <a:off x="6488766" y="1815042"/>
            <a:ext cx="5667375" cy="4000500"/>
          </a:xfrm>
          <a:prstGeom prst="rect">
            <a:avLst/>
          </a:prstGeom>
        </p:spPr>
      </p:pic>
      <p:graphicFrame>
        <p:nvGraphicFramePr>
          <p:cNvPr id="16" name="Diagram 15">
            <a:extLst>
              <a:ext uri="{FF2B5EF4-FFF2-40B4-BE49-F238E27FC236}">
                <a16:creationId xmlns:a16="http://schemas.microsoft.com/office/drawing/2014/main" id="{C6272198-9441-DBAF-A5CC-9638BDC4884C}"/>
              </a:ext>
            </a:extLst>
          </p:cNvPr>
          <p:cNvGraphicFramePr/>
          <p:nvPr>
            <p:extLst>
              <p:ext uri="{D42A27DB-BD31-4B8C-83A1-F6EECF244321}">
                <p14:modId xmlns:p14="http://schemas.microsoft.com/office/powerpoint/2010/main" val="3358587184"/>
              </p:ext>
            </p:extLst>
          </p:nvPr>
        </p:nvGraphicFramePr>
        <p:xfrm>
          <a:off x="-406400" y="-75565"/>
          <a:ext cx="4937760" cy="17011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Rectangle 23">
            <a:extLst>
              <a:ext uri="{FF2B5EF4-FFF2-40B4-BE49-F238E27FC236}">
                <a16:creationId xmlns:a16="http://schemas.microsoft.com/office/drawing/2014/main" id="{976BBE8E-0140-5185-B118-4872D729B803}"/>
              </a:ext>
            </a:extLst>
          </p:cNvPr>
          <p:cNvSpPr/>
          <p:nvPr/>
        </p:nvSpPr>
        <p:spPr>
          <a:xfrm>
            <a:off x="4087906" y="4837094"/>
            <a:ext cx="2653553" cy="655021"/>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840CC7-39A1-73D1-BD66-A063DBCE189F}"/>
              </a:ext>
            </a:extLst>
          </p:cNvPr>
          <p:cNvPicPr>
            <a:picLocks noChangeAspect="1"/>
          </p:cNvPicPr>
          <p:nvPr/>
        </p:nvPicPr>
        <p:blipFill>
          <a:blip r:embed="rId9"/>
          <a:stretch>
            <a:fillRect/>
          </a:stretch>
        </p:blipFill>
        <p:spPr>
          <a:xfrm>
            <a:off x="6247980" y="3429000"/>
            <a:ext cx="5979459" cy="5226425"/>
          </a:xfrm>
          <a:prstGeom prst="rect">
            <a:avLst/>
          </a:prstGeom>
        </p:spPr>
      </p:pic>
    </p:spTree>
    <p:extLst>
      <p:ext uri="{BB962C8B-B14F-4D97-AF65-F5344CB8AC3E}">
        <p14:creationId xmlns:p14="http://schemas.microsoft.com/office/powerpoint/2010/main" val="227404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315FF3-0B1E-1C6F-7A01-2DFF11B12B73}"/>
              </a:ext>
            </a:extLst>
          </p:cNvPr>
          <p:cNvSpPr/>
          <p:nvPr/>
        </p:nvSpPr>
        <p:spPr>
          <a:xfrm>
            <a:off x="0" y="-1"/>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22D8EA6-D92E-C3BA-8F63-A6FB37E7CBE7}"/>
              </a:ext>
            </a:extLst>
          </p:cNvPr>
          <p:cNvSpPr/>
          <p:nvPr/>
        </p:nvSpPr>
        <p:spPr>
          <a:xfrm>
            <a:off x="428576" y="825547"/>
            <a:ext cx="11334847" cy="575534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3" name="Picture 2">
            <a:extLst>
              <a:ext uri="{FF2B5EF4-FFF2-40B4-BE49-F238E27FC236}">
                <a16:creationId xmlns:a16="http://schemas.microsoft.com/office/drawing/2014/main" id="{06DFBD6B-CFF9-F4F1-09E6-E4F52CB1B5CC}"/>
              </a:ext>
            </a:extLst>
          </p:cNvPr>
          <p:cNvPicPr>
            <a:picLocks noChangeAspect="1"/>
          </p:cNvPicPr>
          <p:nvPr/>
        </p:nvPicPr>
        <p:blipFill>
          <a:blip r:embed="rId2"/>
          <a:stretch>
            <a:fillRect/>
          </a:stretch>
        </p:blipFill>
        <p:spPr>
          <a:xfrm>
            <a:off x="0" y="-546378"/>
            <a:ext cx="2149393" cy="1878705"/>
          </a:xfrm>
          <a:prstGeom prst="rect">
            <a:avLst/>
          </a:prstGeom>
        </p:spPr>
      </p:pic>
      <p:sp>
        <p:nvSpPr>
          <p:cNvPr id="4" name="TextBox 3">
            <a:extLst>
              <a:ext uri="{FF2B5EF4-FFF2-40B4-BE49-F238E27FC236}">
                <a16:creationId xmlns:a16="http://schemas.microsoft.com/office/drawing/2014/main" id="{46923A77-3759-DDCE-9F67-918129C22E92}"/>
              </a:ext>
            </a:extLst>
          </p:cNvPr>
          <p:cNvSpPr txBox="1"/>
          <p:nvPr/>
        </p:nvSpPr>
        <p:spPr>
          <a:xfrm>
            <a:off x="862494" y="1072465"/>
            <a:ext cx="6308202" cy="707886"/>
          </a:xfrm>
          <a:prstGeom prst="rect">
            <a:avLst/>
          </a:prstGeom>
          <a:noFill/>
        </p:spPr>
        <p:txBody>
          <a:bodyPr wrap="square">
            <a:spAutoFit/>
          </a:bodyPr>
          <a:lstStyle/>
          <a:p>
            <a:pPr fontAlgn="base"/>
            <a:r>
              <a:rPr lang="en-US" sz="2000" b="1" i="0" dirty="0">
                <a:solidFill>
                  <a:srgbClr val="FF0000"/>
                </a:solidFill>
                <a:effectLst/>
                <a:latin typeface="Algerian" panose="04020705040A02060702" pitchFamily="82" charset="0"/>
              </a:rPr>
              <a:t>Content Marketing Strategies</a:t>
            </a:r>
            <a:endParaRPr lang="en-US" sz="2000" b="0" i="0" dirty="0">
              <a:solidFill>
                <a:srgbClr val="FF0000"/>
              </a:solidFill>
              <a:effectLst/>
              <a:latin typeface="Algerian" panose="04020705040A02060702" pitchFamily="82" charset="0"/>
            </a:endParaRPr>
          </a:p>
          <a:p>
            <a:pPr algn="l" fontAlgn="base"/>
            <a:endParaRPr lang="en-US" sz="2000" b="0" i="0" u="sng" dirty="0">
              <a:solidFill>
                <a:srgbClr val="222222"/>
              </a:solidFill>
              <a:effectLst/>
              <a:latin typeface="Algerian" panose="04020705040A02060702" pitchFamily="82" charset="0"/>
            </a:endParaRPr>
          </a:p>
        </p:txBody>
      </p:sp>
      <p:sp>
        <p:nvSpPr>
          <p:cNvPr id="5" name="TextBox 4">
            <a:extLst>
              <a:ext uri="{FF2B5EF4-FFF2-40B4-BE49-F238E27FC236}">
                <a16:creationId xmlns:a16="http://schemas.microsoft.com/office/drawing/2014/main" id="{BDB357DC-9324-BCFF-DB03-430A673341D8}"/>
              </a:ext>
            </a:extLst>
          </p:cNvPr>
          <p:cNvSpPr txBox="1"/>
          <p:nvPr/>
        </p:nvSpPr>
        <p:spPr>
          <a:xfrm>
            <a:off x="717631" y="4080991"/>
            <a:ext cx="10289894" cy="2308324"/>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22222"/>
                </a:solidFill>
                <a:effectLst/>
                <a:latin typeface="Söhne"/>
              </a:rPr>
              <a:t>The brand uses effective content marketing strategies to engage audiences by increasing their knowledge in the auto field to make rational buying decisions and thereby in the process portray the superiority and the value brought forward by MSIL cars. Multiple blogs and posts on both the company website and platforms like Twitter to educate users and show the added privilege of being their customer are showcased.</a:t>
            </a:r>
          </a:p>
          <a:p>
            <a:pPr marL="285750" indent="-285750" algn="l" fontAlgn="base">
              <a:buFont typeface="Arial" panose="020B0604020202020204" pitchFamily="34" charset="0"/>
              <a:buChar char="•"/>
            </a:pPr>
            <a:r>
              <a:rPr lang="en-US" b="0" i="0" dirty="0">
                <a:solidFill>
                  <a:srgbClr val="222222"/>
                </a:solidFill>
                <a:effectLst/>
                <a:latin typeface="Söhne"/>
              </a:rPr>
              <a:t>This ends our elaborative marketing strategy of Maruti Suzuki. Let us conclude our learning below from the marketing strategy of Maruti Suzuki.</a:t>
            </a:r>
            <a:br>
              <a:rPr lang="en-US" dirty="0"/>
            </a:br>
            <a:endParaRPr lang="en-US" dirty="0"/>
          </a:p>
        </p:txBody>
      </p:sp>
      <p:pic>
        <p:nvPicPr>
          <p:cNvPr id="9" name="Picture 8">
            <a:extLst>
              <a:ext uri="{FF2B5EF4-FFF2-40B4-BE49-F238E27FC236}">
                <a16:creationId xmlns:a16="http://schemas.microsoft.com/office/drawing/2014/main" id="{5B1EBFA4-8270-5809-DB1F-41AA04C629D1}"/>
              </a:ext>
            </a:extLst>
          </p:cNvPr>
          <p:cNvPicPr>
            <a:picLocks noChangeAspect="1"/>
          </p:cNvPicPr>
          <p:nvPr/>
        </p:nvPicPr>
        <p:blipFill rotWithShape="1">
          <a:blip r:embed="rId3">
            <a:extLst>
              <a:ext uri="{28A0092B-C50C-407E-A947-70E740481C1C}">
                <a14:useLocalDpi xmlns:a14="http://schemas.microsoft.com/office/drawing/2010/main" val="0"/>
              </a:ext>
            </a:extLst>
          </a:blip>
          <a:srcRect l="8912" t="29560" r="11614" b="9706"/>
          <a:stretch/>
        </p:blipFill>
        <p:spPr>
          <a:xfrm>
            <a:off x="2380550" y="1483426"/>
            <a:ext cx="7282226" cy="2597565"/>
          </a:xfrm>
          <a:prstGeom prst="rect">
            <a:avLst/>
          </a:prstGeom>
        </p:spPr>
      </p:pic>
    </p:spTree>
    <p:extLst>
      <p:ext uri="{BB962C8B-B14F-4D97-AF65-F5344CB8AC3E}">
        <p14:creationId xmlns:p14="http://schemas.microsoft.com/office/powerpoint/2010/main" val="265275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315FF3-0B1E-1C6F-7A01-2DFF11B12B73}"/>
              </a:ext>
            </a:extLst>
          </p:cNvPr>
          <p:cNvSpPr/>
          <p:nvPr/>
        </p:nvSpPr>
        <p:spPr>
          <a:xfrm>
            <a:off x="0" y="-1"/>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22D8EA6-D92E-C3BA-8F63-A6FB37E7CBE7}"/>
              </a:ext>
            </a:extLst>
          </p:cNvPr>
          <p:cNvSpPr/>
          <p:nvPr/>
        </p:nvSpPr>
        <p:spPr>
          <a:xfrm>
            <a:off x="428576" y="817817"/>
            <a:ext cx="11334847" cy="575534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a:p>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3" name="Picture 2">
            <a:extLst>
              <a:ext uri="{FF2B5EF4-FFF2-40B4-BE49-F238E27FC236}">
                <a16:creationId xmlns:a16="http://schemas.microsoft.com/office/drawing/2014/main" id="{06DFBD6B-CFF9-F4F1-09E6-E4F52CB1B5CC}"/>
              </a:ext>
            </a:extLst>
          </p:cNvPr>
          <p:cNvPicPr>
            <a:picLocks noChangeAspect="1"/>
          </p:cNvPicPr>
          <p:nvPr/>
        </p:nvPicPr>
        <p:blipFill>
          <a:blip r:embed="rId2"/>
          <a:stretch>
            <a:fillRect/>
          </a:stretch>
        </p:blipFill>
        <p:spPr>
          <a:xfrm>
            <a:off x="0" y="-546378"/>
            <a:ext cx="2149393" cy="1878705"/>
          </a:xfrm>
          <a:prstGeom prst="rect">
            <a:avLst/>
          </a:prstGeom>
        </p:spPr>
      </p:pic>
      <p:grpSp>
        <p:nvGrpSpPr>
          <p:cNvPr id="10" name="Graphic 7" descr="Users">
            <a:extLst>
              <a:ext uri="{FF2B5EF4-FFF2-40B4-BE49-F238E27FC236}">
                <a16:creationId xmlns:a16="http://schemas.microsoft.com/office/drawing/2014/main" id="{A7F7A8F7-49E0-E59D-C245-9805F0CC3780}"/>
              </a:ext>
            </a:extLst>
          </p:cNvPr>
          <p:cNvGrpSpPr/>
          <p:nvPr/>
        </p:nvGrpSpPr>
        <p:grpSpPr>
          <a:xfrm>
            <a:off x="1356629" y="3122308"/>
            <a:ext cx="2266845" cy="1668598"/>
            <a:chOff x="1749343" y="1908320"/>
            <a:chExt cx="800100" cy="499109"/>
          </a:xfrm>
          <a:solidFill>
            <a:srgbClr val="000000"/>
          </a:solidFill>
        </p:grpSpPr>
        <p:sp>
          <p:nvSpPr>
            <p:cNvPr id="11" name="Freeform: Shape 10">
              <a:extLst>
                <a:ext uri="{FF2B5EF4-FFF2-40B4-BE49-F238E27FC236}">
                  <a16:creationId xmlns:a16="http://schemas.microsoft.com/office/drawing/2014/main" id="{014A94DF-1F87-3F43-6DB4-AAF189872179}"/>
                </a:ext>
              </a:extLst>
            </p:cNvPr>
            <p:cNvSpPr/>
            <p:nvPr/>
          </p:nvSpPr>
          <p:spPr>
            <a:xfrm>
              <a:off x="1835068" y="190832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F1EE009-B05A-086A-1302-CDD6303170A8}"/>
                </a:ext>
              </a:extLst>
            </p:cNvPr>
            <p:cNvSpPr/>
            <p:nvPr/>
          </p:nvSpPr>
          <p:spPr>
            <a:xfrm>
              <a:off x="2292268" y="190832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B0E7FC6-A44F-EEE1-21C0-6D92F75EC162}"/>
                </a:ext>
              </a:extLst>
            </p:cNvPr>
            <p:cNvSpPr/>
            <p:nvPr/>
          </p:nvSpPr>
          <p:spPr>
            <a:xfrm>
              <a:off x="1977943" y="2235980"/>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5A500F3-2483-44A9-DD3C-92B3186902E5}"/>
                </a:ext>
              </a:extLst>
            </p:cNvPr>
            <p:cNvSpPr/>
            <p:nvPr/>
          </p:nvSpPr>
          <p:spPr>
            <a:xfrm>
              <a:off x="2063668" y="204167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03D8E8C-5F72-4039-2B8F-ECBC5BB24EE3}"/>
                </a:ext>
              </a:extLst>
            </p:cNvPr>
            <p:cNvSpPr/>
            <p:nvPr/>
          </p:nvSpPr>
          <p:spPr>
            <a:xfrm>
              <a:off x="2238928" y="2102630"/>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26F6A7C-6A29-6E83-627D-F72FD26F9FA4}"/>
                </a:ext>
              </a:extLst>
            </p:cNvPr>
            <p:cNvSpPr/>
            <p:nvPr/>
          </p:nvSpPr>
          <p:spPr>
            <a:xfrm>
              <a:off x="1749343" y="2102630"/>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1450AF1C-0B18-6561-2EEF-C82D08608D70}"/>
              </a:ext>
            </a:extLst>
          </p:cNvPr>
          <p:cNvSpPr txBox="1"/>
          <p:nvPr/>
        </p:nvSpPr>
        <p:spPr>
          <a:xfrm>
            <a:off x="3847236" y="172299"/>
            <a:ext cx="8953500" cy="1468479"/>
          </a:xfrm>
          <a:prstGeom prst="rect">
            <a:avLst/>
          </a:prstGeom>
          <a:noFill/>
        </p:spPr>
        <p:txBody>
          <a:bodyPr wrap="square">
            <a:spAutoFit/>
          </a:bodyPr>
          <a:lstStyle/>
          <a:p>
            <a:pPr>
              <a:lnSpc>
                <a:spcPts val="12933"/>
              </a:lnSpc>
            </a:pPr>
            <a:r>
              <a:rPr lang="en-US" sz="4000" u="sng" spc="-217" dirty="0">
                <a:solidFill>
                  <a:srgbClr val="FF0000"/>
                </a:solidFill>
                <a:latin typeface="Algerian" panose="04020705040A02060702" pitchFamily="82" charset="0"/>
              </a:rPr>
              <a:t>Team members </a:t>
            </a:r>
          </a:p>
        </p:txBody>
      </p:sp>
      <p:sp>
        <p:nvSpPr>
          <p:cNvPr id="19" name="TextBox 18">
            <a:extLst>
              <a:ext uri="{FF2B5EF4-FFF2-40B4-BE49-F238E27FC236}">
                <a16:creationId xmlns:a16="http://schemas.microsoft.com/office/drawing/2014/main" id="{D3ADDFD3-CDE3-7441-E5A7-917CBD9E2D36}"/>
              </a:ext>
            </a:extLst>
          </p:cNvPr>
          <p:cNvSpPr txBox="1"/>
          <p:nvPr/>
        </p:nvSpPr>
        <p:spPr>
          <a:xfrm>
            <a:off x="4374775" y="2043949"/>
            <a:ext cx="6460595" cy="3970318"/>
          </a:xfrm>
          <a:prstGeom prst="rect">
            <a:avLst/>
          </a:prstGeom>
          <a:noFill/>
        </p:spPr>
        <p:txBody>
          <a:bodyPr wrap="square" rtlCol="0">
            <a:spAutoFit/>
          </a:bodyPr>
          <a:lstStyle/>
          <a:p>
            <a:r>
              <a:rPr lang="en-US" sz="2800" dirty="0">
                <a:solidFill>
                  <a:schemeClr val="bg1"/>
                </a:solidFill>
                <a:latin typeface="Algerian" panose="04020705040A02060702" pitchFamily="82" charset="0"/>
              </a:rPr>
              <a:t>TEAM ID : LTVIP2023TMID11831</a:t>
            </a:r>
          </a:p>
          <a:p>
            <a:endParaRPr lang="en-US" sz="2800" dirty="0">
              <a:solidFill>
                <a:schemeClr val="bg1"/>
              </a:solidFill>
              <a:latin typeface="Algerian" panose="04020705040A02060702" pitchFamily="82" charset="0"/>
            </a:endParaRPr>
          </a:p>
          <a:p>
            <a:r>
              <a:rPr lang="en-US" sz="2800" dirty="0">
                <a:solidFill>
                  <a:schemeClr val="bg1"/>
                </a:solidFill>
                <a:latin typeface="Algerian" panose="04020705040A02060702" pitchFamily="82" charset="0"/>
              </a:rPr>
              <a:t>P. Venkatesh</a:t>
            </a:r>
          </a:p>
          <a:p>
            <a:endParaRPr lang="en-US" sz="2800" dirty="0">
              <a:solidFill>
                <a:schemeClr val="bg1"/>
              </a:solidFill>
              <a:latin typeface="Algerian" panose="04020705040A02060702" pitchFamily="82" charset="0"/>
            </a:endParaRPr>
          </a:p>
          <a:p>
            <a:r>
              <a:rPr lang="en-US" sz="2800" dirty="0">
                <a:solidFill>
                  <a:schemeClr val="bg1"/>
                </a:solidFill>
                <a:latin typeface="Algerian" panose="04020705040A02060702" pitchFamily="82" charset="0"/>
              </a:rPr>
              <a:t>T. Pravallika</a:t>
            </a:r>
          </a:p>
          <a:p>
            <a:endParaRPr lang="en-US" sz="2800" dirty="0">
              <a:solidFill>
                <a:schemeClr val="bg1"/>
              </a:solidFill>
              <a:latin typeface="Algerian" panose="04020705040A02060702" pitchFamily="82" charset="0"/>
            </a:endParaRPr>
          </a:p>
          <a:p>
            <a:r>
              <a:rPr lang="en-US" sz="2800" dirty="0">
                <a:solidFill>
                  <a:schemeClr val="bg1"/>
                </a:solidFill>
                <a:latin typeface="Algerian" panose="04020705040A02060702" pitchFamily="82" charset="0"/>
              </a:rPr>
              <a:t>P. Manohar</a:t>
            </a:r>
          </a:p>
          <a:p>
            <a:endParaRPr lang="en-US" sz="2800" dirty="0">
              <a:solidFill>
                <a:schemeClr val="bg1"/>
              </a:solidFill>
              <a:latin typeface="Algerian" panose="04020705040A02060702" pitchFamily="82" charset="0"/>
            </a:endParaRPr>
          </a:p>
          <a:p>
            <a:r>
              <a:rPr lang="en-US" sz="2800" dirty="0">
                <a:solidFill>
                  <a:schemeClr val="bg1"/>
                </a:solidFill>
                <a:latin typeface="Algerian" panose="04020705040A02060702" pitchFamily="82" charset="0"/>
              </a:rPr>
              <a:t>S. Prasanth</a:t>
            </a:r>
          </a:p>
        </p:txBody>
      </p:sp>
    </p:spTree>
    <p:extLst>
      <p:ext uri="{BB962C8B-B14F-4D97-AF65-F5344CB8AC3E}">
        <p14:creationId xmlns:p14="http://schemas.microsoft.com/office/powerpoint/2010/main" val="631070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315FF3-0B1E-1C6F-7A01-2DFF11B12B73}"/>
              </a:ext>
            </a:extLst>
          </p:cNvPr>
          <p:cNvSpPr/>
          <p:nvPr/>
        </p:nvSpPr>
        <p:spPr>
          <a:xfrm>
            <a:off x="0" y="-1"/>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22D8EA6-D92E-C3BA-8F63-A6FB37E7CBE7}"/>
              </a:ext>
            </a:extLst>
          </p:cNvPr>
          <p:cNvSpPr/>
          <p:nvPr/>
        </p:nvSpPr>
        <p:spPr>
          <a:xfrm>
            <a:off x="428576" y="825547"/>
            <a:ext cx="11334847" cy="575534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3" name="Picture 2">
            <a:extLst>
              <a:ext uri="{FF2B5EF4-FFF2-40B4-BE49-F238E27FC236}">
                <a16:creationId xmlns:a16="http://schemas.microsoft.com/office/drawing/2014/main" id="{06DFBD6B-CFF9-F4F1-09E6-E4F52CB1B5CC}"/>
              </a:ext>
            </a:extLst>
          </p:cNvPr>
          <p:cNvPicPr>
            <a:picLocks noChangeAspect="1"/>
          </p:cNvPicPr>
          <p:nvPr/>
        </p:nvPicPr>
        <p:blipFill>
          <a:blip r:embed="rId2"/>
          <a:stretch>
            <a:fillRect/>
          </a:stretch>
        </p:blipFill>
        <p:spPr>
          <a:xfrm>
            <a:off x="0" y="-546378"/>
            <a:ext cx="2149393" cy="1878705"/>
          </a:xfrm>
          <a:prstGeom prst="rect">
            <a:avLst/>
          </a:prstGeom>
        </p:spPr>
      </p:pic>
      <p:pic>
        <p:nvPicPr>
          <p:cNvPr id="15364" name="Picture 4">
            <a:extLst>
              <a:ext uri="{FF2B5EF4-FFF2-40B4-BE49-F238E27FC236}">
                <a16:creationId xmlns:a16="http://schemas.microsoft.com/office/drawing/2014/main" id="{F440368E-5FB9-F518-77ED-5731D67D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86" y="2672582"/>
            <a:ext cx="3671584" cy="242779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3E5B63E7-4E57-6ECE-5D24-531D43615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590" y="2291787"/>
            <a:ext cx="3671584" cy="2625325"/>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1155716B-965A-51CF-0531-ECC270C40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755" y="548436"/>
            <a:ext cx="4330593" cy="4208759"/>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289BF778-E20D-3940-7FA3-8D11E93F3D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755" y="4104185"/>
            <a:ext cx="4558040" cy="248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01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77473E7-0968-CCA0-8CDE-E0A334A9E553}"/>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844977-0470-5940-85B2-498CF3244DFC}"/>
              </a:ext>
            </a:extLst>
          </p:cNvPr>
          <p:cNvPicPr>
            <a:picLocks noChangeAspect="1"/>
          </p:cNvPicPr>
          <p:nvPr/>
        </p:nvPicPr>
        <p:blipFill>
          <a:blip r:embed="rId2"/>
          <a:stretch>
            <a:fillRect/>
          </a:stretch>
        </p:blipFill>
        <p:spPr>
          <a:xfrm>
            <a:off x="0" y="-597178"/>
            <a:ext cx="2149393" cy="1878705"/>
          </a:xfrm>
          <a:prstGeom prst="rect">
            <a:avLst/>
          </a:prstGeom>
        </p:spPr>
      </p:pic>
      <p:grpSp>
        <p:nvGrpSpPr>
          <p:cNvPr id="20" name="Group 19">
            <a:extLst>
              <a:ext uri="{FF2B5EF4-FFF2-40B4-BE49-F238E27FC236}">
                <a16:creationId xmlns:a16="http://schemas.microsoft.com/office/drawing/2014/main" id="{A316DFEF-81FD-F1E7-95CC-30B3FF60E9E5}"/>
              </a:ext>
            </a:extLst>
          </p:cNvPr>
          <p:cNvGrpSpPr/>
          <p:nvPr/>
        </p:nvGrpSpPr>
        <p:grpSpPr>
          <a:xfrm>
            <a:off x="5205912" y="1148320"/>
            <a:ext cx="1169259" cy="1121313"/>
            <a:chOff x="5206731" y="1164442"/>
            <a:chExt cx="1169259" cy="1121313"/>
          </a:xfrm>
        </p:grpSpPr>
        <p:sp>
          <p:nvSpPr>
            <p:cNvPr id="17" name="Oval 16">
              <a:extLst>
                <a:ext uri="{FF2B5EF4-FFF2-40B4-BE49-F238E27FC236}">
                  <a16:creationId xmlns:a16="http://schemas.microsoft.com/office/drawing/2014/main" id="{34E29704-8998-928D-EE93-45178CD019C9}"/>
                </a:ext>
              </a:extLst>
            </p:cNvPr>
            <p:cNvSpPr/>
            <p:nvPr/>
          </p:nvSpPr>
          <p:spPr>
            <a:xfrm>
              <a:off x="5206731" y="1164442"/>
              <a:ext cx="1169259" cy="1121313"/>
            </a:xfrm>
            <a:prstGeom prst="ellipse">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9" name="Graphic 8" descr="Eye">
              <a:extLst>
                <a:ext uri="{FF2B5EF4-FFF2-40B4-BE49-F238E27FC236}">
                  <a16:creationId xmlns:a16="http://schemas.microsoft.com/office/drawing/2014/main" id="{68364069-70A1-7645-48A1-460ADFF323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3342" y="1275080"/>
              <a:ext cx="914400" cy="914400"/>
            </a:xfrm>
            <a:prstGeom prst="rect">
              <a:avLst/>
            </a:prstGeom>
          </p:spPr>
        </p:pic>
      </p:grpSp>
      <p:sp>
        <p:nvSpPr>
          <p:cNvPr id="12" name="Rectangle 11">
            <a:extLst>
              <a:ext uri="{FF2B5EF4-FFF2-40B4-BE49-F238E27FC236}">
                <a16:creationId xmlns:a16="http://schemas.microsoft.com/office/drawing/2014/main" id="{04092EEF-9AFD-C481-04EA-6F4685343596}"/>
              </a:ext>
            </a:extLst>
          </p:cNvPr>
          <p:cNvSpPr/>
          <p:nvPr/>
        </p:nvSpPr>
        <p:spPr>
          <a:xfrm>
            <a:off x="269791" y="3013806"/>
            <a:ext cx="3062687" cy="227447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22222"/>
                </a:solidFill>
                <a:effectLst/>
                <a:latin typeface="Illuma Black" panose="00000A00000000000000" pitchFamily="2" charset="0"/>
              </a:rPr>
              <a:t>With no mission statement mentioned as such, still brands mission since its inception has been “To motorize the country”</a:t>
            </a: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sp>
        <p:nvSpPr>
          <p:cNvPr id="13" name="Rectangle 12">
            <a:extLst>
              <a:ext uri="{FF2B5EF4-FFF2-40B4-BE49-F238E27FC236}">
                <a16:creationId xmlns:a16="http://schemas.microsoft.com/office/drawing/2014/main" id="{D5CDDB47-BB49-99AB-3D51-227A80181205}"/>
              </a:ext>
            </a:extLst>
          </p:cNvPr>
          <p:cNvSpPr/>
          <p:nvPr/>
        </p:nvSpPr>
        <p:spPr>
          <a:xfrm>
            <a:off x="4258379" y="3013806"/>
            <a:ext cx="3062687" cy="227447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22222"/>
                </a:solidFill>
                <a:effectLst/>
                <a:latin typeface="Illuma Black" panose="00000A00000000000000" pitchFamily="2" charset="0"/>
              </a:rPr>
              <a:t>“The Leader in the Indian Automobile Industry, creating customer Delight and Shareholder’s wealth; A pride of India” Core Values of MUL</a:t>
            </a: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sp>
        <p:nvSpPr>
          <p:cNvPr id="14" name="Rectangle 13">
            <a:extLst>
              <a:ext uri="{FF2B5EF4-FFF2-40B4-BE49-F238E27FC236}">
                <a16:creationId xmlns:a16="http://schemas.microsoft.com/office/drawing/2014/main" id="{A5961793-A318-1D89-1FF5-3A882E017829}"/>
              </a:ext>
            </a:extLst>
          </p:cNvPr>
          <p:cNvSpPr/>
          <p:nvPr/>
        </p:nvSpPr>
        <p:spPr>
          <a:xfrm>
            <a:off x="8253787" y="3013805"/>
            <a:ext cx="3062687" cy="227447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22222"/>
                </a:solidFill>
                <a:effectLst/>
                <a:latin typeface="Illuma Black" panose="00000A00000000000000" pitchFamily="2" charset="0"/>
              </a:rPr>
              <a:t>“</a:t>
            </a:r>
            <a:r>
              <a:rPr lang="en-US" b="1" i="0" dirty="0">
                <a:solidFill>
                  <a:srgbClr val="222222"/>
                </a:solidFill>
                <a:effectLst/>
                <a:latin typeface="Illuma Black" panose="00000A00000000000000" pitchFamily="2" charset="0"/>
              </a:rPr>
              <a:t>Way of Life”</a:t>
            </a: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grpSp>
        <p:nvGrpSpPr>
          <p:cNvPr id="21" name="Group 20">
            <a:extLst>
              <a:ext uri="{FF2B5EF4-FFF2-40B4-BE49-F238E27FC236}">
                <a16:creationId xmlns:a16="http://schemas.microsoft.com/office/drawing/2014/main" id="{6D940CC1-6C1B-03F3-5FBA-EF4CEC6555D3}"/>
              </a:ext>
            </a:extLst>
          </p:cNvPr>
          <p:cNvGrpSpPr/>
          <p:nvPr/>
        </p:nvGrpSpPr>
        <p:grpSpPr>
          <a:xfrm>
            <a:off x="1216504" y="1148321"/>
            <a:ext cx="1169259" cy="1121313"/>
            <a:chOff x="1246984" y="1141143"/>
            <a:chExt cx="1169259" cy="1121313"/>
          </a:xfrm>
        </p:grpSpPr>
        <p:sp>
          <p:nvSpPr>
            <p:cNvPr id="15" name="Oval 14">
              <a:extLst>
                <a:ext uri="{FF2B5EF4-FFF2-40B4-BE49-F238E27FC236}">
                  <a16:creationId xmlns:a16="http://schemas.microsoft.com/office/drawing/2014/main" id="{DC0F3EE2-1C72-8EFF-4046-994599B7FBF3}"/>
                </a:ext>
              </a:extLst>
            </p:cNvPr>
            <p:cNvSpPr/>
            <p:nvPr/>
          </p:nvSpPr>
          <p:spPr>
            <a:xfrm>
              <a:off x="1246984" y="1141143"/>
              <a:ext cx="1169259" cy="1121313"/>
            </a:xfrm>
            <a:prstGeom prst="ellipse">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7" name="Graphic 6" descr="Rocket">
              <a:extLst>
                <a:ext uri="{FF2B5EF4-FFF2-40B4-BE49-F238E27FC236}">
                  <a16:creationId xmlns:a16="http://schemas.microsoft.com/office/drawing/2014/main" id="{06543F14-C1A6-BC1D-7480-B59C6E6BA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3935" y="1275080"/>
              <a:ext cx="914400" cy="914400"/>
            </a:xfrm>
            <a:prstGeom prst="rect">
              <a:avLst/>
            </a:prstGeom>
          </p:spPr>
        </p:pic>
      </p:grpSp>
      <p:pic>
        <p:nvPicPr>
          <p:cNvPr id="4" name="Picture 3">
            <a:extLst>
              <a:ext uri="{FF2B5EF4-FFF2-40B4-BE49-F238E27FC236}">
                <a16:creationId xmlns:a16="http://schemas.microsoft.com/office/drawing/2014/main" id="{226CC3AC-B7B2-A221-846F-7943D74CE078}"/>
              </a:ext>
            </a:extLst>
          </p:cNvPr>
          <p:cNvPicPr>
            <a:picLocks noChangeAspect="1"/>
          </p:cNvPicPr>
          <p:nvPr/>
        </p:nvPicPr>
        <p:blipFill>
          <a:blip r:embed="rId7"/>
          <a:stretch>
            <a:fillRect/>
          </a:stretch>
        </p:blipFill>
        <p:spPr>
          <a:xfrm>
            <a:off x="6951444" y="3150967"/>
            <a:ext cx="5667375" cy="4000500"/>
          </a:xfrm>
          <a:prstGeom prst="rect">
            <a:avLst/>
          </a:prstGeom>
        </p:spPr>
      </p:pic>
      <p:sp>
        <p:nvSpPr>
          <p:cNvPr id="24" name="TextBox 23">
            <a:extLst>
              <a:ext uri="{FF2B5EF4-FFF2-40B4-BE49-F238E27FC236}">
                <a16:creationId xmlns:a16="http://schemas.microsoft.com/office/drawing/2014/main" id="{F2517FE0-5021-CCDE-7253-3118BEAF13B3}"/>
              </a:ext>
            </a:extLst>
          </p:cNvPr>
          <p:cNvSpPr txBox="1"/>
          <p:nvPr/>
        </p:nvSpPr>
        <p:spPr>
          <a:xfrm>
            <a:off x="1049024" y="2358961"/>
            <a:ext cx="1504217" cy="461665"/>
          </a:xfrm>
          <a:prstGeom prst="rect">
            <a:avLst/>
          </a:prstGeom>
          <a:noFill/>
        </p:spPr>
        <p:txBody>
          <a:bodyPr wrap="square">
            <a:spAutoFit/>
          </a:bodyPr>
          <a:lstStyle/>
          <a:p>
            <a:r>
              <a:rPr lang="en-US" sz="2400" b="1" dirty="0">
                <a:solidFill>
                  <a:srgbClr val="222222"/>
                </a:solidFill>
                <a:latin typeface="Arial Black" panose="020B0A04020102020204" pitchFamily="34" charset="0"/>
              </a:rPr>
              <a:t>M</a:t>
            </a:r>
            <a:r>
              <a:rPr lang="en-US" sz="2400" b="1" i="0" dirty="0">
                <a:solidFill>
                  <a:srgbClr val="222222"/>
                </a:solidFill>
                <a:effectLst/>
                <a:latin typeface="Arial Black" panose="020B0A04020102020204" pitchFamily="34" charset="0"/>
              </a:rPr>
              <a:t>ission</a:t>
            </a:r>
            <a:endParaRPr lang="en-US" sz="2400" b="1" dirty="0">
              <a:latin typeface="Arial Black" panose="020B0A04020102020204" pitchFamily="34" charset="0"/>
            </a:endParaRPr>
          </a:p>
        </p:txBody>
      </p:sp>
      <p:sp>
        <p:nvSpPr>
          <p:cNvPr id="25" name="TextBox 24">
            <a:extLst>
              <a:ext uri="{FF2B5EF4-FFF2-40B4-BE49-F238E27FC236}">
                <a16:creationId xmlns:a16="http://schemas.microsoft.com/office/drawing/2014/main" id="{7B2A16F7-5B52-EEB5-A99C-0B11D8E8AD5B}"/>
              </a:ext>
            </a:extLst>
          </p:cNvPr>
          <p:cNvSpPr txBox="1"/>
          <p:nvPr/>
        </p:nvSpPr>
        <p:spPr>
          <a:xfrm>
            <a:off x="5205912" y="2361792"/>
            <a:ext cx="1504217" cy="461665"/>
          </a:xfrm>
          <a:prstGeom prst="rect">
            <a:avLst/>
          </a:prstGeom>
          <a:noFill/>
        </p:spPr>
        <p:txBody>
          <a:bodyPr wrap="square">
            <a:spAutoFit/>
          </a:bodyPr>
          <a:lstStyle/>
          <a:p>
            <a:r>
              <a:rPr lang="en-US" sz="2400" b="1" dirty="0">
                <a:solidFill>
                  <a:srgbClr val="222222"/>
                </a:solidFill>
                <a:latin typeface="Arial Black" panose="020B0A04020102020204" pitchFamily="34" charset="0"/>
              </a:rPr>
              <a:t>Vision</a:t>
            </a:r>
            <a:endParaRPr lang="en-US" sz="2400" b="1" dirty="0">
              <a:latin typeface="Arial Black" panose="020B0A04020102020204" pitchFamily="34" charset="0"/>
            </a:endParaRPr>
          </a:p>
        </p:txBody>
      </p:sp>
      <p:sp>
        <p:nvSpPr>
          <p:cNvPr id="26" name="TextBox 25">
            <a:extLst>
              <a:ext uri="{FF2B5EF4-FFF2-40B4-BE49-F238E27FC236}">
                <a16:creationId xmlns:a16="http://schemas.microsoft.com/office/drawing/2014/main" id="{371E6010-345B-6FFE-AD1D-DB5BAE9EE00E}"/>
              </a:ext>
            </a:extLst>
          </p:cNvPr>
          <p:cNvSpPr txBox="1"/>
          <p:nvPr/>
        </p:nvSpPr>
        <p:spPr>
          <a:xfrm>
            <a:off x="9195320" y="2364468"/>
            <a:ext cx="1504217" cy="461665"/>
          </a:xfrm>
          <a:prstGeom prst="rect">
            <a:avLst/>
          </a:prstGeom>
          <a:noFill/>
        </p:spPr>
        <p:txBody>
          <a:bodyPr wrap="square">
            <a:spAutoFit/>
          </a:bodyPr>
          <a:lstStyle/>
          <a:p>
            <a:r>
              <a:rPr lang="en-US" sz="2400" b="1" dirty="0">
                <a:solidFill>
                  <a:srgbClr val="222222"/>
                </a:solidFill>
                <a:latin typeface="Arial Black" panose="020B0A04020102020204" pitchFamily="34" charset="0"/>
              </a:rPr>
              <a:t>Tagline</a:t>
            </a:r>
            <a:endParaRPr lang="en-US" sz="2400" b="1" dirty="0">
              <a:latin typeface="Arial Black" panose="020B0A04020102020204" pitchFamily="34" charset="0"/>
            </a:endParaRPr>
          </a:p>
        </p:txBody>
      </p:sp>
      <p:grpSp>
        <p:nvGrpSpPr>
          <p:cNvPr id="29" name="Group 28">
            <a:extLst>
              <a:ext uri="{FF2B5EF4-FFF2-40B4-BE49-F238E27FC236}">
                <a16:creationId xmlns:a16="http://schemas.microsoft.com/office/drawing/2014/main" id="{4AFE084D-875F-40F7-F2E1-E06B1A1ED552}"/>
              </a:ext>
            </a:extLst>
          </p:cNvPr>
          <p:cNvGrpSpPr/>
          <p:nvPr/>
        </p:nvGrpSpPr>
        <p:grpSpPr>
          <a:xfrm>
            <a:off x="9195320" y="1092442"/>
            <a:ext cx="1169259" cy="1121313"/>
            <a:chOff x="9195320" y="1092442"/>
            <a:chExt cx="1169259" cy="1121313"/>
          </a:xfrm>
        </p:grpSpPr>
        <p:sp>
          <p:nvSpPr>
            <p:cNvPr id="16" name="Oval 15">
              <a:extLst>
                <a:ext uri="{FF2B5EF4-FFF2-40B4-BE49-F238E27FC236}">
                  <a16:creationId xmlns:a16="http://schemas.microsoft.com/office/drawing/2014/main" id="{C3001FF1-BEDC-6B5D-27D7-54DF79F0B3C0}"/>
                </a:ext>
              </a:extLst>
            </p:cNvPr>
            <p:cNvSpPr/>
            <p:nvPr/>
          </p:nvSpPr>
          <p:spPr>
            <a:xfrm>
              <a:off x="9195320" y="1092442"/>
              <a:ext cx="1169259" cy="1121313"/>
            </a:xfrm>
            <a:prstGeom prst="ellipse">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28" name="Graphic 27" descr="Label">
              <a:extLst>
                <a:ext uri="{FF2B5EF4-FFF2-40B4-BE49-F238E27FC236}">
                  <a16:creationId xmlns:a16="http://schemas.microsoft.com/office/drawing/2014/main" id="{BCCE9A0D-A00F-0837-4B53-38A58BEE09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2749" y="1195898"/>
              <a:ext cx="914400" cy="914400"/>
            </a:xfrm>
            <a:prstGeom prst="rect">
              <a:avLst/>
            </a:prstGeom>
          </p:spPr>
        </p:pic>
      </p:grpSp>
    </p:spTree>
    <p:extLst>
      <p:ext uri="{BB962C8B-B14F-4D97-AF65-F5344CB8AC3E}">
        <p14:creationId xmlns:p14="http://schemas.microsoft.com/office/powerpoint/2010/main" val="2420122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61302E-CE16-C29F-4F98-3C26AA917A0E}"/>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1E7EBF-84F2-A396-29BB-B510F3F07D7B}"/>
              </a:ext>
            </a:extLst>
          </p:cNvPr>
          <p:cNvSpPr/>
          <p:nvPr/>
        </p:nvSpPr>
        <p:spPr>
          <a:xfrm>
            <a:off x="4333791" y="1412656"/>
            <a:ext cx="7380689" cy="241713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sp>
        <p:nvSpPr>
          <p:cNvPr id="6" name="TextBox 5">
            <a:extLst>
              <a:ext uri="{FF2B5EF4-FFF2-40B4-BE49-F238E27FC236}">
                <a16:creationId xmlns:a16="http://schemas.microsoft.com/office/drawing/2014/main" id="{CBA2BF3B-A26C-56E2-C195-F518CAD5BB81}"/>
              </a:ext>
            </a:extLst>
          </p:cNvPr>
          <p:cNvSpPr txBox="1"/>
          <p:nvPr/>
        </p:nvSpPr>
        <p:spPr>
          <a:xfrm>
            <a:off x="2038686" y="-20320"/>
            <a:ext cx="5947074" cy="1425134"/>
          </a:xfrm>
          <a:prstGeom prst="rect">
            <a:avLst/>
          </a:prstGeom>
          <a:noFill/>
        </p:spPr>
        <p:txBody>
          <a:bodyPr wrap="square">
            <a:spAutoFit/>
          </a:bodyPr>
          <a:lstStyle/>
          <a:p>
            <a:pPr>
              <a:lnSpc>
                <a:spcPts val="12426"/>
              </a:lnSpc>
            </a:pPr>
            <a:r>
              <a:rPr lang="en-US" sz="4400" u="sng" dirty="0">
                <a:solidFill>
                  <a:srgbClr val="FF0000"/>
                </a:solidFill>
                <a:latin typeface="Copperplate Gothic Bold" panose="020E0705020206020404" pitchFamily="34" charset="0"/>
              </a:rPr>
              <a:t>Brand Study</a:t>
            </a:r>
          </a:p>
        </p:txBody>
      </p:sp>
      <p:pic>
        <p:nvPicPr>
          <p:cNvPr id="7" name="Picture 6">
            <a:extLst>
              <a:ext uri="{FF2B5EF4-FFF2-40B4-BE49-F238E27FC236}">
                <a16:creationId xmlns:a16="http://schemas.microsoft.com/office/drawing/2014/main" id="{62EC062E-F685-3C60-4E29-CF605E3DD410}"/>
              </a:ext>
            </a:extLst>
          </p:cNvPr>
          <p:cNvPicPr>
            <a:picLocks noChangeAspect="1"/>
          </p:cNvPicPr>
          <p:nvPr/>
        </p:nvPicPr>
        <p:blipFill>
          <a:blip r:embed="rId2"/>
          <a:stretch>
            <a:fillRect/>
          </a:stretch>
        </p:blipFill>
        <p:spPr>
          <a:xfrm>
            <a:off x="0" y="-546378"/>
            <a:ext cx="2149393" cy="1878705"/>
          </a:xfrm>
          <a:prstGeom prst="rect">
            <a:avLst/>
          </a:prstGeom>
        </p:spPr>
      </p:pic>
      <p:sp>
        <p:nvSpPr>
          <p:cNvPr id="8" name="TextBox 7">
            <a:extLst>
              <a:ext uri="{FF2B5EF4-FFF2-40B4-BE49-F238E27FC236}">
                <a16:creationId xmlns:a16="http://schemas.microsoft.com/office/drawing/2014/main" id="{34569B38-3DE6-9E7A-9460-8E8BEFE19A4E}"/>
              </a:ext>
            </a:extLst>
          </p:cNvPr>
          <p:cNvSpPr txBox="1"/>
          <p:nvPr/>
        </p:nvSpPr>
        <p:spPr>
          <a:xfrm>
            <a:off x="4435972" y="1605558"/>
            <a:ext cx="7099575" cy="2031325"/>
          </a:xfrm>
          <a:prstGeom prst="rect">
            <a:avLst/>
          </a:prstGeom>
          <a:noFill/>
        </p:spPr>
        <p:txBody>
          <a:bodyPr wrap="square" rtlCol="0">
            <a:spAutoFit/>
          </a:bodyPr>
          <a:lstStyle/>
          <a:p>
            <a:pPr algn="l">
              <a:buFont typeface="Arial" panose="020B0604020202020204" pitchFamily="34" charset="0"/>
              <a:buChar char="•"/>
            </a:pPr>
            <a:r>
              <a:rPr lang="en-US" b="0" i="0" dirty="0">
                <a:solidFill>
                  <a:srgbClr val="374151"/>
                </a:solidFill>
                <a:effectLst/>
                <a:latin typeface="Söhne"/>
              </a:rPr>
              <a:t>Maruti Suzuki was established in 1981 as a collaboration between the Indian government and Suzuki Motor Corporation of Japan. It was initially named Maruti Udyog Limited.</a:t>
            </a:r>
          </a:p>
          <a:p>
            <a:pPr algn="l">
              <a:buFont typeface="Arial" panose="020B0604020202020204" pitchFamily="34" charset="0"/>
              <a:buChar char="•"/>
            </a:pPr>
            <a:r>
              <a:rPr lang="en-US" b="1" i="0" dirty="0">
                <a:solidFill>
                  <a:srgbClr val="374151"/>
                </a:solidFill>
                <a:effectLst/>
                <a:latin typeface="Söhne"/>
              </a:rPr>
              <a:t>Key Milestones</a:t>
            </a:r>
            <a:r>
              <a:rPr lang="en-US" b="0" i="0" dirty="0">
                <a:solidFill>
                  <a:srgbClr val="374151"/>
                </a:solidFill>
                <a:effectLst/>
                <a:latin typeface="Söhne"/>
              </a:rPr>
              <a:t>: Mention significant milestones in the company's history, such as the launch of the Maruti 800, India's first affordable small car, in 1983. This car played a pivotal role in making car ownership more accessible to the Indian middle class.</a:t>
            </a:r>
          </a:p>
        </p:txBody>
      </p:sp>
      <p:pic>
        <p:nvPicPr>
          <p:cNvPr id="1026" name="Picture 2">
            <a:extLst>
              <a:ext uri="{FF2B5EF4-FFF2-40B4-BE49-F238E27FC236}">
                <a16:creationId xmlns:a16="http://schemas.microsoft.com/office/drawing/2014/main" id="{F056172D-B996-C74A-6384-7167B01C8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 y="860653"/>
            <a:ext cx="4511348" cy="30765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9B0252B-FDEF-E102-04C4-5C37149E03AC}"/>
              </a:ext>
            </a:extLst>
          </p:cNvPr>
          <p:cNvSpPr txBox="1"/>
          <p:nvPr/>
        </p:nvSpPr>
        <p:spPr>
          <a:xfrm>
            <a:off x="290111" y="4051576"/>
            <a:ext cx="7278508" cy="2585323"/>
          </a:xfrm>
          <a:prstGeom prst="rect">
            <a:avLst/>
          </a:prstGeom>
          <a:noFill/>
        </p:spPr>
        <p:txBody>
          <a:bodyPr wrap="square" rtlCol="0">
            <a:spAutoFit/>
          </a:bodyPr>
          <a:lstStyle/>
          <a:p>
            <a:pPr algn="l">
              <a:buFont typeface="Arial" panose="020B0604020202020204" pitchFamily="34" charset="0"/>
              <a:buChar char="•"/>
            </a:pPr>
            <a:r>
              <a:rPr lang="en-US" b="1" i="0" dirty="0">
                <a:solidFill>
                  <a:srgbClr val="374151"/>
                </a:solidFill>
                <a:effectLst/>
                <a:latin typeface="Söhne"/>
              </a:rPr>
              <a:t>Suzuki's Involvement</a:t>
            </a:r>
            <a:r>
              <a:rPr lang="en-US" b="0" i="0" dirty="0">
                <a:solidFill>
                  <a:srgbClr val="374151"/>
                </a:solidFill>
                <a:effectLst/>
                <a:latin typeface="Söhne"/>
              </a:rPr>
              <a:t>: Emphasize the role of Suzuki Motor Corporation in providing technical expertise and know-how, which helped Maruti Suzuki develop a strong foothold in the Indian automotive market.</a:t>
            </a:r>
          </a:p>
          <a:p>
            <a:pPr algn="l">
              <a:buFont typeface="Arial" panose="020B0604020202020204" pitchFamily="34" charset="0"/>
              <a:buChar char="•"/>
            </a:pPr>
            <a:r>
              <a:rPr lang="en-US" b="1" i="0" dirty="0">
                <a:solidFill>
                  <a:srgbClr val="374151"/>
                </a:solidFill>
                <a:effectLst/>
                <a:latin typeface="Söhne"/>
              </a:rPr>
              <a:t>Joint Venture</a:t>
            </a:r>
            <a:r>
              <a:rPr lang="en-US" b="0" i="0" dirty="0">
                <a:solidFill>
                  <a:srgbClr val="374151"/>
                </a:solidFill>
                <a:effectLst/>
                <a:latin typeface="Söhne"/>
              </a:rPr>
              <a:t>: Discuss the nature of the joint venture between the Indian government and Suzuki, including details of shareholding and its evolution over the years.</a:t>
            </a:r>
          </a:p>
          <a:p>
            <a:pPr algn="l">
              <a:buFont typeface="Arial" panose="020B0604020202020204" pitchFamily="34" charset="0"/>
              <a:buChar char="•"/>
            </a:pPr>
            <a:r>
              <a:rPr lang="en-US" b="1" i="0" dirty="0">
                <a:solidFill>
                  <a:srgbClr val="374151"/>
                </a:solidFill>
                <a:effectLst/>
                <a:latin typeface="Söhne"/>
              </a:rPr>
              <a:t>Privatization</a:t>
            </a:r>
            <a:r>
              <a:rPr lang="en-US" b="0" i="0" dirty="0">
                <a:solidFill>
                  <a:srgbClr val="374151"/>
                </a:solidFill>
                <a:effectLst/>
                <a:latin typeface="Söhne"/>
              </a:rPr>
              <a:t>: Mention the privatization of Maruti Suzuki in 2003, when the Indian government sold its remaining stake to Suzuki, making it a wholly-owned subsidiary of Suzuki.</a:t>
            </a:r>
          </a:p>
        </p:txBody>
      </p:sp>
      <p:pic>
        <p:nvPicPr>
          <p:cNvPr id="1028" name="Picture 4" descr="India's Maruti to pay $1.54 billion in stock to Suzuki for local plant ...">
            <a:extLst>
              <a:ext uri="{FF2B5EF4-FFF2-40B4-BE49-F238E27FC236}">
                <a16:creationId xmlns:a16="http://schemas.microsoft.com/office/drawing/2014/main" id="{BAAE2D3E-2845-CE25-25BB-8C8B88BE53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87"/>
          <a:stretch/>
        </p:blipFill>
        <p:spPr bwMode="auto">
          <a:xfrm>
            <a:off x="8366206" y="3913425"/>
            <a:ext cx="3659759" cy="283273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D83F122E-BBA4-EEF5-CBA9-D18D1843B68E}"/>
              </a:ext>
            </a:extLst>
          </p:cNvPr>
          <p:cNvSpPr/>
          <p:nvPr/>
        </p:nvSpPr>
        <p:spPr>
          <a:xfrm>
            <a:off x="290111" y="4022688"/>
            <a:ext cx="7380689" cy="261421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spTree>
    <p:extLst>
      <p:ext uri="{BB962C8B-B14F-4D97-AF65-F5344CB8AC3E}">
        <p14:creationId xmlns:p14="http://schemas.microsoft.com/office/powerpoint/2010/main" val="6284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6694FE9-E819-6411-A694-597B231D749B}"/>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6174AF-2126-23C2-6679-3CD7E243F787}"/>
              </a:ext>
            </a:extLst>
          </p:cNvPr>
          <p:cNvSpPr/>
          <p:nvPr/>
        </p:nvSpPr>
        <p:spPr>
          <a:xfrm>
            <a:off x="168827" y="3780311"/>
            <a:ext cx="6902534" cy="270243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sp>
        <p:nvSpPr>
          <p:cNvPr id="11" name="Rectangle 10">
            <a:extLst>
              <a:ext uri="{FF2B5EF4-FFF2-40B4-BE49-F238E27FC236}">
                <a16:creationId xmlns:a16="http://schemas.microsoft.com/office/drawing/2014/main" id="{5953B848-1423-5FA6-7152-E102E198C488}"/>
              </a:ext>
            </a:extLst>
          </p:cNvPr>
          <p:cNvSpPr/>
          <p:nvPr/>
        </p:nvSpPr>
        <p:spPr>
          <a:xfrm>
            <a:off x="4710346" y="414702"/>
            <a:ext cx="7380689" cy="301429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pic>
        <p:nvPicPr>
          <p:cNvPr id="6" name="Picture 5">
            <a:extLst>
              <a:ext uri="{FF2B5EF4-FFF2-40B4-BE49-F238E27FC236}">
                <a16:creationId xmlns:a16="http://schemas.microsoft.com/office/drawing/2014/main" id="{F8DC431A-D72F-A08E-A359-4FE5AB57D1B8}"/>
              </a:ext>
            </a:extLst>
          </p:cNvPr>
          <p:cNvPicPr>
            <a:picLocks noChangeAspect="1"/>
          </p:cNvPicPr>
          <p:nvPr/>
        </p:nvPicPr>
        <p:blipFill>
          <a:blip r:embed="rId2"/>
          <a:stretch>
            <a:fillRect/>
          </a:stretch>
        </p:blipFill>
        <p:spPr>
          <a:xfrm>
            <a:off x="0" y="-546378"/>
            <a:ext cx="2149393" cy="1878705"/>
          </a:xfrm>
          <a:prstGeom prst="rect">
            <a:avLst/>
          </a:prstGeom>
        </p:spPr>
      </p:pic>
      <p:sp>
        <p:nvSpPr>
          <p:cNvPr id="8" name="TextBox 7">
            <a:extLst>
              <a:ext uri="{FF2B5EF4-FFF2-40B4-BE49-F238E27FC236}">
                <a16:creationId xmlns:a16="http://schemas.microsoft.com/office/drawing/2014/main" id="{40BF71E3-3BEF-DDD5-FE98-E048E8EF53BC}"/>
              </a:ext>
            </a:extLst>
          </p:cNvPr>
          <p:cNvSpPr txBox="1"/>
          <p:nvPr/>
        </p:nvSpPr>
        <p:spPr>
          <a:xfrm>
            <a:off x="4710345" y="375258"/>
            <a:ext cx="7380689" cy="3139321"/>
          </a:xfrm>
          <a:prstGeom prst="rect">
            <a:avLst/>
          </a:prstGeom>
          <a:noFill/>
        </p:spPr>
        <p:txBody>
          <a:bodyPr wrap="square">
            <a:spAutoFit/>
          </a:bodyPr>
          <a:lstStyle/>
          <a:p>
            <a:pPr marL="285750" indent="-285750" algn="l" fontAlgn="base">
              <a:buFont typeface="Arial" panose="020B0604020202020204" pitchFamily="34" charset="0"/>
              <a:buChar char="•"/>
            </a:pPr>
            <a:r>
              <a:rPr lang="en-US" i="0" dirty="0">
                <a:effectLst/>
                <a:latin typeface="Söhne"/>
              </a:rPr>
              <a:t>Maruti Suzuki India Limited is </a:t>
            </a:r>
            <a:r>
              <a:rPr lang="en-US" dirty="0">
                <a:latin typeface="Söhne"/>
              </a:rPr>
              <a:t>an Indian auto giant</a:t>
            </a:r>
            <a:r>
              <a:rPr lang="en-US" i="0" dirty="0">
                <a:effectLst/>
                <a:latin typeface="Söhne"/>
              </a:rPr>
              <a:t> based in New Delhi, India. The company has a market share of 47% in the passenger car segment. </a:t>
            </a:r>
          </a:p>
          <a:p>
            <a:pPr marL="285750" indent="-285750" algn="l" fontAlgn="base">
              <a:buFont typeface="Arial" panose="020B0604020202020204" pitchFamily="34" charset="0"/>
              <a:buChar char="•"/>
            </a:pPr>
            <a:r>
              <a:rPr lang="en-US" i="0" dirty="0">
                <a:effectLst/>
                <a:latin typeface="Söhne"/>
              </a:rPr>
              <a:t>India’s most famous cars which include the likes of Maruti 800, Omni, Maruti Zen, the still popular Swift </a:t>
            </a:r>
            <a:r>
              <a:rPr lang="en-US" i="0" dirty="0" err="1">
                <a:effectLst/>
                <a:latin typeface="Söhne"/>
              </a:rPr>
              <a:t>Dzire</a:t>
            </a:r>
            <a:r>
              <a:rPr lang="en-US" i="0" dirty="0">
                <a:effectLst/>
                <a:latin typeface="Söhne"/>
              </a:rPr>
              <a:t>, and Maruti Gypsy, all have been born out of this company.  </a:t>
            </a:r>
          </a:p>
          <a:p>
            <a:pPr marL="285750" indent="-285750" algn="l" fontAlgn="base">
              <a:buFont typeface="Arial" panose="020B0604020202020204" pitchFamily="34" charset="0"/>
              <a:buChar char="•"/>
            </a:pPr>
            <a:r>
              <a:rPr lang="en-US" i="0" dirty="0">
                <a:effectLst/>
                <a:latin typeface="Söhne"/>
              </a:rPr>
              <a:t>It has two manufacturing plants in Haryana (Gurgaon and Manesar) and one manufacturing complex in Gujarat which is wholly owned by its parent company Suzuki, which supplies the entire production to Maruti Suzuki. They have a combined manufacturing capacity of 2,250,000 vehicle units annually. </a:t>
            </a:r>
          </a:p>
        </p:txBody>
      </p:sp>
      <p:sp>
        <p:nvSpPr>
          <p:cNvPr id="10" name="TextBox 9">
            <a:extLst>
              <a:ext uri="{FF2B5EF4-FFF2-40B4-BE49-F238E27FC236}">
                <a16:creationId xmlns:a16="http://schemas.microsoft.com/office/drawing/2014/main" id="{C32B242D-881A-2F9B-181A-403B39E63188}"/>
              </a:ext>
            </a:extLst>
          </p:cNvPr>
          <p:cNvSpPr txBox="1"/>
          <p:nvPr/>
        </p:nvSpPr>
        <p:spPr>
          <a:xfrm>
            <a:off x="257134" y="3894125"/>
            <a:ext cx="6725920" cy="2308324"/>
          </a:xfrm>
          <a:prstGeom prst="rect">
            <a:avLst/>
          </a:prstGeom>
          <a:noFill/>
        </p:spPr>
        <p:txBody>
          <a:bodyPr wrap="square">
            <a:spAutoFit/>
          </a:bodyPr>
          <a:lstStyle/>
          <a:p>
            <a:pPr marL="285750" indent="-285750" algn="l" fontAlgn="base">
              <a:buFont typeface="Arial" panose="020B0604020202020204" pitchFamily="34" charset="0"/>
              <a:buChar char="•"/>
            </a:pPr>
            <a:r>
              <a:rPr lang="en-US" i="0" dirty="0">
                <a:effectLst/>
                <a:latin typeface="Söhne"/>
              </a:rPr>
              <a:t>The company’s success secret lies in its ability to cater to the needs of the price-sensitive Indian middle-class consumers by delivering at low initials accompanied by economical maintenance costs. </a:t>
            </a:r>
          </a:p>
          <a:p>
            <a:pPr marL="285750" indent="-285750" algn="l" fontAlgn="base">
              <a:buFont typeface="Arial" panose="020B0604020202020204" pitchFamily="34" charset="0"/>
              <a:buChar char="•"/>
            </a:pPr>
            <a:r>
              <a:rPr lang="en-US" i="0" dirty="0">
                <a:effectLst/>
                <a:latin typeface="Söhne"/>
              </a:rPr>
              <a:t>The brand has a vast network of service stations and customer points across the nation which serve a huge number of cars daily. However, very few offerings from Maruti Suzuki have been able to score a rating exceeding 3.0 at any NCAP. Is this how the company is able to keep its costs low by compromising on safety aspects.</a:t>
            </a:r>
          </a:p>
        </p:txBody>
      </p:sp>
      <p:pic>
        <p:nvPicPr>
          <p:cNvPr id="3074" name="Picture 2" descr="Money Management: Do You Know Where Your Paycheck Goes?">
            <a:extLst>
              <a:ext uri="{FF2B5EF4-FFF2-40B4-BE49-F238E27FC236}">
                <a16:creationId xmlns:a16="http://schemas.microsoft.com/office/drawing/2014/main" id="{6F1B8CC9-3F94-B719-4288-54E0AE254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 y="726569"/>
            <a:ext cx="4192587" cy="27024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ruti Suzuki S-Presso bags 3-Star Global NCAP crash test rating ...">
            <a:extLst>
              <a:ext uri="{FF2B5EF4-FFF2-40B4-BE49-F238E27FC236}">
                <a16:creationId xmlns:a16="http://schemas.microsoft.com/office/drawing/2014/main" id="{D0FB1A76-6BF9-B0CB-4CA2-0D6EA4604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435" y="3547664"/>
            <a:ext cx="4683125" cy="301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12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44995F-3A60-04E3-7EAF-67C17E0680BF}"/>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F3CF0EE-DD47-82DC-250F-13C259D76384}"/>
              </a:ext>
            </a:extLst>
          </p:cNvPr>
          <p:cNvPicPr>
            <a:picLocks noChangeAspect="1"/>
          </p:cNvPicPr>
          <p:nvPr/>
        </p:nvPicPr>
        <p:blipFill>
          <a:blip r:embed="rId2"/>
          <a:stretch>
            <a:fillRect/>
          </a:stretch>
        </p:blipFill>
        <p:spPr>
          <a:xfrm>
            <a:off x="0" y="-546378"/>
            <a:ext cx="2149393" cy="1878705"/>
          </a:xfrm>
          <a:prstGeom prst="rect">
            <a:avLst/>
          </a:prstGeom>
        </p:spPr>
      </p:pic>
      <p:sp>
        <p:nvSpPr>
          <p:cNvPr id="2" name="Rectangle 1">
            <a:extLst>
              <a:ext uri="{FF2B5EF4-FFF2-40B4-BE49-F238E27FC236}">
                <a16:creationId xmlns:a16="http://schemas.microsoft.com/office/drawing/2014/main" id="{05FB92DE-9371-4FCC-4849-698932E43610}"/>
              </a:ext>
            </a:extLst>
          </p:cNvPr>
          <p:cNvSpPr/>
          <p:nvPr/>
        </p:nvSpPr>
        <p:spPr>
          <a:xfrm>
            <a:off x="428576" y="668746"/>
            <a:ext cx="11334847" cy="606374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ffectLst>
                <a:glow rad="101600">
                  <a:schemeClr val="accent5">
                    <a:satMod val="175000"/>
                    <a:alpha val="40000"/>
                  </a:schemeClr>
                </a:glow>
              </a:effectLst>
              <a:latin typeface="Illuma Black" panose="00000A00000000000000" pitchFamily="2" charset="0"/>
            </a:endParaRPr>
          </a:p>
        </p:txBody>
      </p:sp>
      <p:sp>
        <p:nvSpPr>
          <p:cNvPr id="4" name="TextBox 3">
            <a:extLst>
              <a:ext uri="{FF2B5EF4-FFF2-40B4-BE49-F238E27FC236}">
                <a16:creationId xmlns:a16="http://schemas.microsoft.com/office/drawing/2014/main" id="{8629364D-29DD-A46F-CF83-E33800AD9296}"/>
              </a:ext>
            </a:extLst>
          </p:cNvPr>
          <p:cNvSpPr txBox="1"/>
          <p:nvPr/>
        </p:nvSpPr>
        <p:spPr>
          <a:xfrm>
            <a:off x="855926" y="794916"/>
            <a:ext cx="6100482" cy="400110"/>
          </a:xfrm>
          <a:prstGeom prst="rect">
            <a:avLst/>
          </a:prstGeom>
          <a:noFill/>
        </p:spPr>
        <p:txBody>
          <a:bodyPr wrap="square">
            <a:spAutoFit/>
          </a:bodyPr>
          <a:lstStyle/>
          <a:p>
            <a:r>
              <a:rPr lang="fr-FR" sz="2000" b="1" i="0" dirty="0">
                <a:solidFill>
                  <a:srgbClr val="FF0000"/>
                </a:solidFill>
                <a:effectLst/>
                <a:latin typeface="Algerian" panose="04020705040A02060702" pitchFamily="82" charset="0"/>
              </a:rPr>
              <a:t>Quick Stats on </a:t>
            </a:r>
            <a:r>
              <a:rPr lang="fr-FR" sz="2000" b="1" i="0" dirty="0" err="1">
                <a:solidFill>
                  <a:srgbClr val="FF0000"/>
                </a:solidFill>
                <a:effectLst/>
                <a:latin typeface="Algerian" panose="04020705040A02060702" pitchFamily="82" charset="0"/>
              </a:rPr>
              <a:t>Maruti</a:t>
            </a:r>
            <a:r>
              <a:rPr lang="fr-FR" sz="2000" b="1" i="0" dirty="0">
                <a:solidFill>
                  <a:srgbClr val="FF0000"/>
                </a:solidFill>
                <a:effectLst/>
                <a:latin typeface="Algerian" panose="04020705040A02060702" pitchFamily="82" charset="0"/>
              </a:rPr>
              <a:t> Suzuki</a:t>
            </a:r>
            <a:endParaRPr lang="en-US" sz="2000" dirty="0">
              <a:solidFill>
                <a:srgbClr val="FF0000"/>
              </a:solidFill>
              <a:latin typeface="Algerian" panose="04020705040A02060702" pitchFamily="82" charset="0"/>
            </a:endParaRPr>
          </a:p>
        </p:txBody>
      </p:sp>
      <p:graphicFrame>
        <p:nvGraphicFramePr>
          <p:cNvPr id="6" name="Table 5">
            <a:extLst>
              <a:ext uri="{FF2B5EF4-FFF2-40B4-BE49-F238E27FC236}">
                <a16:creationId xmlns:a16="http://schemas.microsoft.com/office/drawing/2014/main" id="{67D7A202-4FCB-A6F2-6606-50836D98C668}"/>
              </a:ext>
            </a:extLst>
          </p:cNvPr>
          <p:cNvGraphicFramePr>
            <a:graphicFrameLocks noGrp="1"/>
          </p:cNvGraphicFramePr>
          <p:nvPr>
            <p:extLst>
              <p:ext uri="{D42A27DB-BD31-4B8C-83A1-F6EECF244321}">
                <p14:modId xmlns:p14="http://schemas.microsoft.com/office/powerpoint/2010/main" val="815348684"/>
              </p:ext>
            </p:extLst>
          </p:nvPr>
        </p:nvGraphicFramePr>
        <p:xfrm>
          <a:off x="5248855" y="1556113"/>
          <a:ext cx="6333546" cy="2236050"/>
        </p:xfrm>
        <a:graphic>
          <a:graphicData uri="http://schemas.openxmlformats.org/drawingml/2006/table">
            <a:tbl>
              <a:tblPr firstRow="1" bandRow="1">
                <a:tableStyleId>{7DF18680-E054-41AD-8BC1-D1AEF772440D}</a:tableStyleId>
              </a:tblPr>
              <a:tblGrid>
                <a:gridCol w="3166773">
                  <a:extLst>
                    <a:ext uri="{9D8B030D-6E8A-4147-A177-3AD203B41FA5}">
                      <a16:colId xmlns:a16="http://schemas.microsoft.com/office/drawing/2014/main" val="1336513097"/>
                    </a:ext>
                  </a:extLst>
                </a:gridCol>
                <a:gridCol w="3166773">
                  <a:extLst>
                    <a:ext uri="{9D8B030D-6E8A-4147-A177-3AD203B41FA5}">
                      <a16:colId xmlns:a16="http://schemas.microsoft.com/office/drawing/2014/main" val="1523799947"/>
                    </a:ext>
                  </a:extLst>
                </a:gridCol>
              </a:tblGrid>
              <a:tr h="447210">
                <a:tc>
                  <a:txBody>
                    <a:bodyPr/>
                    <a:lstStyle/>
                    <a:p>
                      <a:pPr algn="l" fontAlgn="t"/>
                      <a:r>
                        <a:rPr lang="en-US" dirty="0">
                          <a:solidFill>
                            <a:schemeClr val="tx1"/>
                          </a:solidFill>
                          <a:effectLst/>
                        </a:rPr>
                        <a:t>CEO</a:t>
                      </a:r>
                    </a:p>
                  </a:txBody>
                  <a:tcPr/>
                </a:tc>
                <a:tc>
                  <a:txBody>
                    <a:bodyPr/>
                    <a:lstStyle/>
                    <a:p>
                      <a:pPr fontAlgn="t"/>
                      <a:r>
                        <a:rPr lang="en-US" sz="1800" b="0" i="0" kern="1200" cap="all" dirty="0">
                          <a:solidFill>
                            <a:schemeClr val="tx1"/>
                          </a:solidFill>
                          <a:effectLst/>
                          <a:latin typeface="+mn-lt"/>
                          <a:ea typeface="+mn-ea"/>
                          <a:cs typeface="+mn-cs"/>
                        </a:rPr>
                        <a:t>MR. HISASHI TAKEUCHI</a:t>
                      </a:r>
                      <a:endParaRPr lang="en-US" dirty="0">
                        <a:solidFill>
                          <a:schemeClr val="tx1"/>
                        </a:solidFill>
                        <a:effectLst/>
                      </a:endParaRPr>
                    </a:p>
                  </a:txBody>
                  <a:tcPr/>
                </a:tc>
                <a:extLst>
                  <a:ext uri="{0D108BD9-81ED-4DB2-BD59-A6C34878D82A}">
                    <a16:rowId xmlns:a16="http://schemas.microsoft.com/office/drawing/2014/main" val="244275109"/>
                  </a:ext>
                </a:extLst>
              </a:tr>
              <a:tr h="447210">
                <a:tc>
                  <a:txBody>
                    <a:bodyPr/>
                    <a:lstStyle/>
                    <a:p>
                      <a:pPr algn="l" fontAlgn="t"/>
                      <a:r>
                        <a:rPr lang="en-US">
                          <a:effectLst/>
                        </a:rPr>
                        <a:t>CMO</a:t>
                      </a:r>
                    </a:p>
                  </a:txBody>
                  <a:tcPr/>
                </a:tc>
                <a:tc>
                  <a:txBody>
                    <a:bodyPr/>
                    <a:lstStyle/>
                    <a:p>
                      <a:pPr fontAlgn="t"/>
                      <a:r>
                        <a:rPr lang="en-US" dirty="0">
                          <a:effectLst/>
                        </a:rPr>
                        <a:t>Shashank Srivastava</a:t>
                      </a:r>
                    </a:p>
                  </a:txBody>
                  <a:tcPr/>
                </a:tc>
                <a:extLst>
                  <a:ext uri="{0D108BD9-81ED-4DB2-BD59-A6C34878D82A}">
                    <a16:rowId xmlns:a16="http://schemas.microsoft.com/office/drawing/2014/main" val="2562163986"/>
                  </a:ext>
                </a:extLst>
              </a:tr>
              <a:tr h="447210">
                <a:tc>
                  <a:txBody>
                    <a:bodyPr/>
                    <a:lstStyle/>
                    <a:p>
                      <a:pPr algn="l" fontAlgn="t"/>
                      <a:r>
                        <a:rPr lang="en-US">
                          <a:effectLst/>
                        </a:rPr>
                        <a:t>Area Served</a:t>
                      </a:r>
                    </a:p>
                  </a:txBody>
                  <a:tcPr/>
                </a:tc>
                <a:tc>
                  <a:txBody>
                    <a:bodyPr/>
                    <a:lstStyle/>
                    <a:p>
                      <a:pPr fontAlgn="t"/>
                      <a:r>
                        <a:rPr lang="en-US">
                          <a:effectLst/>
                        </a:rPr>
                        <a:t>India</a:t>
                      </a:r>
                    </a:p>
                  </a:txBody>
                  <a:tcPr/>
                </a:tc>
                <a:extLst>
                  <a:ext uri="{0D108BD9-81ED-4DB2-BD59-A6C34878D82A}">
                    <a16:rowId xmlns:a16="http://schemas.microsoft.com/office/drawing/2014/main" val="4019152773"/>
                  </a:ext>
                </a:extLst>
              </a:tr>
              <a:tr h="447210">
                <a:tc>
                  <a:txBody>
                    <a:bodyPr/>
                    <a:lstStyle/>
                    <a:p>
                      <a:pPr algn="l" fontAlgn="t"/>
                      <a:r>
                        <a:rPr lang="en-US">
                          <a:effectLst/>
                        </a:rPr>
                        <a:t>Industry</a:t>
                      </a:r>
                    </a:p>
                  </a:txBody>
                  <a:tcPr/>
                </a:tc>
                <a:tc>
                  <a:txBody>
                    <a:bodyPr/>
                    <a:lstStyle/>
                    <a:p>
                      <a:pPr fontAlgn="t"/>
                      <a:r>
                        <a:rPr lang="en-US" dirty="0">
                          <a:effectLst/>
                        </a:rPr>
                        <a:t>Automobile</a:t>
                      </a:r>
                    </a:p>
                  </a:txBody>
                  <a:tcPr/>
                </a:tc>
                <a:extLst>
                  <a:ext uri="{0D108BD9-81ED-4DB2-BD59-A6C34878D82A}">
                    <a16:rowId xmlns:a16="http://schemas.microsoft.com/office/drawing/2014/main" val="1675726410"/>
                  </a:ext>
                </a:extLst>
              </a:tr>
              <a:tr h="447210">
                <a:tc>
                  <a:txBody>
                    <a:bodyPr/>
                    <a:lstStyle/>
                    <a:p>
                      <a:pPr algn="l" fontAlgn="t"/>
                      <a:r>
                        <a:rPr lang="en-US">
                          <a:effectLst/>
                        </a:rPr>
                        <a:t>Market Share/ Revenue</a:t>
                      </a:r>
                    </a:p>
                  </a:txBody>
                  <a:tcPr/>
                </a:tc>
                <a:tc>
                  <a:txBody>
                    <a:bodyPr/>
                    <a:lstStyle/>
                    <a:p>
                      <a:pPr fontAlgn="t"/>
                      <a:r>
                        <a:rPr lang="en-US" sz="1800" b="0" i="0" kern="1200" dirty="0">
                          <a:solidFill>
                            <a:schemeClr val="dk1"/>
                          </a:solidFill>
                          <a:effectLst/>
                          <a:latin typeface="+mn-lt"/>
                          <a:ea typeface="+mn-ea"/>
                          <a:cs typeface="+mn-cs"/>
                        </a:rPr>
                        <a:t> INR 81,844 million</a:t>
                      </a:r>
                      <a:endParaRPr lang="en-US" dirty="0">
                        <a:effectLst/>
                      </a:endParaRPr>
                    </a:p>
                  </a:txBody>
                  <a:tcPr/>
                </a:tc>
                <a:extLst>
                  <a:ext uri="{0D108BD9-81ED-4DB2-BD59-A6C34878D82A}">
                    <a16:rowId xmlns:a16="http://schemas.microsoft.com/office/drawing/2014/main" val="723146321"/>
                  </a:ext>
                </a:extLst>
              </a:tr>
            </a:tbl>
          </a:graphicData>
        </a:graphic>
      </p:graphicFrame>
      <p:pic>
        <p:nvPicPr>
          <p:cNvPr id="11" name="Picture 10">
            <a:extLst>
              <a:ext uri="{FF2B5EF4-FFF2-40B4-BE49-F238E27FC236}">
                <a16:creationId xmlns:a16="http://schemas.microsoft.com/office/drawing/2014/main" id="{3A81D081-F4E1-B317-2076-B17B95E5150D}"/>
              </a:ext>
            </a:extLst>
          </p:cNvPr>
          <p:cNvPicPr>
            <a:picLocks noChangeAspect="1"/>
          </p:cNvPicPr>
          <p:nvPr/>
        </p:nvPicPr>
        <p:blipFill>
          <a:blip r:embed="rId3"/>
          <a:stretch>
            <a:fillRect/>
          </a:stretch>
        </p:blipFill>
        <p:spPr>
          <a:xfrm>
            <a:off x="698687" y="1456738"/>
            <a:ext cx="4286250" cy="2638425"/>
          </a:xfrm>
          <a:prstGeom prst="rect">
            <a:avLst/>
          </a:prstGeom>
        </p:spPr>
      </p:pic>
      <p:sp>
        <p:nvSpPr>
          <p:cNvPr id="13" name="TextBox 12">
            <a:extLst>
              <a:ext uri="{FF2B5EF4-FFF2-40B4-BE49-F238E27FC236}">
                <a16:creationId xmlns:a16="http://schemas.microsoft.com/office/drawing/2014/main" id="{80AA94D7-7AA9-FEC5-745D-89D5EA01FA43}"/>
              </a:ext>
            </a:extLst>
          </p:cNvPr>
          <p:cNvSpPr txBox="1"/>
          <p:nvPr/>
        </p:nvSpPr>
        <p:spPr>
          <a:xfrm>
            <a:off x="1611937" y="4172209"/>
            <a:ext cx="6100482" cy="369332"/>
          </a:xfrm>
          <a:prstGeom prst="rect">
            <a:avLst/>
          </a:prstGeom>
          <a:noFill/>
        </p:spPr>
        <p:txBody>
          <a:bodyPr wrap="square">
            <a:spAutoFit/>
          </a:bodyPr>
          <a:lstStyle/>
          <a:p>
            <a:pPr fontAlgn="t"/>
            <a:r>
              <a:rPr lang="en-US" sz="1800" b="0" i="0" kern="1200" cap="all" dirty="0">
                <a:solidFill>
                  <a:schemeClr val="tx1"/>
                </a:solidFill>
                <a:effectLst/>
                <a:latin typeface="+mn-lt"/>
                <a:ea typeface="+mn-ea"/>
                <a:cs typeface="+mn-cs"/>
              </a:rPr>
              <a:t>MR. HISASHI TAKEUCHI</a:t>
            </a:r>
            <a:endParaRPr lang="en-US" dirty="0">
              <a:solidFill>
                <a:schemeClr val="tx1"/>
              </a:solidFill>
              <a:effectLst/>
            </a:endParaRPr>
          </a:p>
        </p:txBody>
      </p:sp>
      <p:sp>
        <p:nvSpPr>
          <p:cNvPr id="15" name="TextBox 14">
            <a:extLst>
              <a:ext uri="{FF2B5EF4-FFF2-40B4-BE49-F238E27FC236}">
                <a16:creationId xmlns:a16="http://schemas.microsoft.com/office/drawing/2014/main" id="{5CB54D94-825A-040B-5B57-AE5CEBB529BE}"/>
              </a:ext>
            </a:extLst>
          </p:cNvPr>
          <p:cNvSpPr txBox="1"/>
          <p:nvPr/>
        </p:nvSpPr>
        <p:spPr>
          <a:xfrm>
            <a:off x="829592" y="4541541"/>
            <a:ext cx="10295608"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111111"/>
                </a:solidFill>
                <a:effectLst/>
                <a:latin typeface="-apple-system"/>
              </a:rPr>
              <a:t>The present CEO officer in India for Maruti Suzuki is </a:t>
            </a:r>
            <a:r>
              <a:rPr lang="en-US" b="1" i="0" dirty="0">
                <a:solidFill>
                  <a:srgbClr val="111111"/>
                </a:solidFill>
                <a:effectLst/>
                <a:latin typeface="-apple-system"/>
              </a:rPr>
              <a:t>Mr. Hisashi Takeuchi</a:t>
            </a:r>
            <a:r>
              <a:rPr lang="en-US" b="0" i="0" dirty="0">
                <a:solidFill>
                  <a:srgbClr val="111111"/>
                </a:solidFill>
                <a:effectLst/>
                <a:latin typeface="-apple-system"/>
              </a:rPr>
              <a:t>. He was appointed as the Managing Director and Chief Executive Officer of Maruti Suzuki India Limited (MSIL) with effect from </a:t>
            </a:r>
            <a:r>
              <a:rPr lang="en-US" b="1" i="0" dirty="0">
                <a:solidFill>
                  <a:srgbClr val="111111"/>
                </a:solidFill>
                <a:effectLst/>
                <a:latin typeface="-apple-system"/>
              </a:rPr>
              <a:t>April 1, 2022</a:t>
            </a:r>
            <a:endParaRPr lang="en-US" dirty="0"/>
          </a:p>
        </p:txBody>
      </p:sp>
      <p:sp>
        <p:nvSpPr>
          <p:cNvPr id="17" name="TextBox 16">
            <a:extLst>
              <a:ext uri="{FF2B5EF4-FFF2-40B4-BE49-F238E27FC236}">
                <a16:creationId xmlns:a16="http://schemas.microsoft.com/office/drawing/2014/main" id="{37BB0AB8-66D2-9F52-DB22-4C1C2F25159B}"/>
              </a:ext>
            </a:extLst>
          </p:cNvPr>
          <p:cNvSpPr txBox="1"/>
          <p:nvPr/>
        </p:nvSpPr>
        <p:spPr>
          <a:xfrm>
            <a:off x="855926" y="5682805"/>
            <a:ext cx="9750470" cy="923330"/>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111111"/>
                </a:solidFill>
                <a:effectLst/>
                <a:latin typeface="-apple-system"/>
              </a:rPr>
              <a:t>Shashank Srivastava</a:t>
            </a:r>
            <a:r>
              <a:rPr lang="en-US" b="0" i="0" dirty="0">
                <a:solidFill>
                  <a:srgbClr val="111111"/>
                </a:solidFill>
                <a:effectLst/>
                <a:latin typeface="-apple-system"/>
              </a:rPr>
              <a:t>, the senior executive officer of marketing and sales at Maruti Suzuki India Limited, the largest automobile manufacturer in India. </a:t>
            </a:r>
            <a:r>
              <a:rPr lang="en-US" dirty="0">
                <a:latin typeface="-apple-system"/>
              </a:rPr>
              <a:t>He is responsible for leading Maruti Suzuki into the future with exciting cars that are good for the customers, environment and society.</a:t>
            </a:r>
            <a:endParaRPr lang="en-US" dirty="0"/>
          </a:p>
        </p:txBody>
      </p:sp>
    </p:spTree>
    <p:extLst>
      <p:ext uri="{BB962C8B-B14F-4D97-AF65-F5344CB8AC3E}">
        <p14:creationId xmlns:p14="http://schemas.microsoft.com/office/powerpoint/2010/main" val="3298319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44995F-3A60-04E3-7EAF-67C17E0680BF}"/>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92816-34AA-2068-D239-21D6BB5A896C}"/>
              </a:ext>
            </a:extLst>
          </p:cNvPr>
          <p:cNvPicPr>
            <a:picLocks noChangeAspect="1"/>
          </p:cNvPicPr>
          <p:nvPr/>
        </p:nvPicPr>
        <p:blipFill>
          <a:blip r:embed="rId2"/>
          <a:stretch>
            <a:fillRect/>
          </a:stretch>
        </p:blipFill>
        <p:spPr>
          <a:xfrm>
            <a:off x="627381" y="3970655"/>
            <a:ext cx="3619500" cy="2228850"/>
          </a:xfrm>
          <a:prstGeom prst="rect">
            <a:avLst/>
          </a:prstGeom>
        </p:spPr>
      </p:pic>
      <p:pic>
        <p:nvPicPr>
          <p:cNvPr id="2054" name="Picture 6">
            <a:extLst>
              <a:ext uri="{FF2B5EF4-FFF2-40B4-BE49-F238E27FC236}">
                <a16:creationId xmlns:a16="http://schemas.microsoft.com/office/drawing/2014/main" id="{D435B81B-E249-8D0D-7B2C-45525884E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497" y="3970655"/>
            <a:ext cx="3286125" cy="22288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3875198-F447-005D-4537-E4F401552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89" y="2059939"/>
            <a:ext cx="4166870" cy="25682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9AC3E2F-B2D2-5076-6CB5-EE903CBB5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721" y="2327750"/>
            <a:ext cx="3738880" cy="25682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D8561E2-282C-F76D-7EB8-74762D481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621" y="3694430"/>
            <a:ext cx="250507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54E3198D-0A0A-866B-82F6-05BA57F67C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2566" y="1926033"/>
            <a:ext cx="4166870" cy="28360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FA1B4E-C25B-0A50-BA26-745C882BA078}"/>
              </a:ext>
            </a:extLst>
          </p:cNvPr>
          <p:cNvSpPr txBox="1"/>
          <p:nvPr/>
        </p:nvSpPr>
        <p:spPr>
          <a:xfrm>
            <a:off x="2272365" y="-53207"/>
            <a:ext cx="8050194" cy="1423403"/>
          </a:xfrm>
          <a:prstGeom prst="rect">
            <a:avLst/>
          </a:prstGeom>
          <a:noFill/>
        </p:spPr>
        <p:txBody>
          <a:bodyPr wrap="square">
            <a:spAutoFit/>
          </a:bodyPr>
          <a:lstStyle/>
          <a:p>
            <a:pPr>
              <a:lnSpc>
                <a:spcPts val="12426"/>
              </a:lnSpc>
            </a:pPr>
            <a:r>
              <a:rPr lang="en-US" sz="4000" u="sng" dirty="0">
                <a:solidFill>
                  <a:srgbClr val="FF0000"/>
                </a:solidFill>
                <a:latin typeface="Copperplate Gothic Bold" panose="020E0705020206020404" pitchFamily="34" charset="0"/>
              </a:rPr>
              <a:t>Competitor Analysis</a:t>
            </a:r>
          </a:p>
        </p:txBody>
      </p:sp>
      <p:pic>
        <p:nvPicPr>
          <p:cNvPr id="8" name="Picture 7">
            <a:extLst>
              <a:ext uri="{FF2B5EF4-FFF2-40B4-BE49-F238E27FC236}">
                <a16:creationId xmlns:a16="http://schemas.microsoft.com/office/drawing/2014/main" id="{6F3CF0EE-DD47-82DC-250F-13C259D76384}"/>
              </a:ext>
            </a:extLst>
          </p:cNvPr>
          <p:cNvPicPr>
            <a:picLocks noChangeAspect="1"/>
          </p:cNvPicPr>
          <p:nvPr/>
        </p:nvPicPr>
        <p:blipFill>
          <a:blip r:embed="rId8"/>
          <a:stretch>
            <a:fillRect/>
          </a:stretch>
        </p:blipFill>
        <p:spPr>
          <a:xfrm>
            <a:off x="0" y="-546378"/>
            <a:ext cx="2149393" cy="1878705"/>
          </a:xfrm>
          <a:prstGeom prst="rect">
            <a:avLst/>
          </a:prstGeom>
        </p:spPr>
      </p:pic>
    </p:spTree>
    <p:extLst>
      <p:ext uri="{BB962C8B-B14F-4D97-AF65-F5344CB8AC3E}">
        <p14:creationId xmlns:p14="http://schemas.microsoft.com/office/powerpoint/2010/main" val="3207199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54E033-01A1-57F3-8012-B269362B0ACC}"/>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2290" name="Picture 2" descr="SWOT Analysis of Maruti Suzuki - SWOT Infographics of Maruti Suzuki">
            <a:extLst>
              <a:ext uri="{FF2B5EF4-FFF2-40B4-BE49-F238E27FC236}">
                <a16:creationId xmlns:a16="http://schemas.microsoft.com/office/drawing/2014/main" id="{F43E7E2A-5C68-4A1A-48B2-23F1EFE63A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7" t="16886" r="4903" b="7773"/>
          <a:stretch/>
        </p:blipFill>
        <p:spPr bwMode="auto">
          <a:xfrm>
            <a:off x="5286375" y="2912455"/>
            <a:ext cx="6632293" cy="3588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ADA528-EB8A-06F8-D149-EB41999AAA4D}"/>
              </a:ext>
            </a:extLst>
          </p:cNvPr>
          <p:cNvSpPr txBox="1"/>
          <p:nvPr/>
        </p:nvSpPr>
        <p:spPr>
          <a:xfrm>
            <a:off x="1913549" y="-203678"/>
            <a:ext cx="9695858" cy="1410835"/>
          </a:xfrm>
          <a:prstGeom prst="rect">
            <a:avLst/>
          </a:prstGeom>
          <a:noFill/>
        </p:spPr>
        <p:txBody>
          <a:bodyPr wrap="square">
            <a:spAutoFit/>
          </a:bodyPr>
          <a:lstStyle/>
          <a:p>
            <a:pPr>
              <a:lnSpc>
                <a:spcPts val="12426"/>
              </a:lnSpc>
            </a:pPr>
            <a:r>
              <a:rPr lang="en-US" sz="4000" u="sng" dirty="0">
                <a:solidFill>
                  <a:srgbClr val="FF0000"/>
                </a:solidFill>
                <a:latin typeface="Copperplate Gothic Bold" panose="020E0705020206020404" pitchFamily="34" charset="0"/>
              </a:rPr>
              <a:t>Swot Analysis of Maruti </a:t>
            </a:r>
            <a:r>
              <a:rPr lang="en-US" sz="4000" u="sng" dirty="0" err="1">
                <a:solidFill>
                  <a:srgbClr val="FF0000"/>
                </a:solidFill>
                <a:latin typeface="Copperplate Gothic Bold" panose="020E0705020206020404" pitchFamily="34" charset="0"/>
              </a:rPr>
              <a:t>suzuki</a:t>
            </a:r>
            <a:endParaRPr lang="en-US" sz="4000" u="sng" dirty="0">
              <a:solidFill>
                <a:srgbClr val="FF0000"/>
              </a:solidFill>
              <a:latin typeface="Copperplate Gothic Bold" panose="020E0705020206020404" pitchFamily="34" charset="0"/>
            </a:endParaRPr>
          </a:p>
        </p:txBody>
      </p:sp>
      <p:pic>
        <p:nvPicPr>
          <p:cNvPr id="3" name="Picture 2">
            <a:extLst>
              <a:ext uri="{FF2B5EF4-FFF2-40B4-BE49-F238E27FC236}">
                <a16:creationId xmlns:a16="http://schemas.microsoft.com/office/drawing/2014/main" id="{6F8FC63F-F5ED-2276-EC5C-DFE715002A57}"/>
              </a:ext>
            </a:extLst>
          </p:cNvPr>
          <p:cNvPicPr>
            <a:picLocks noChangeAspect="1"/>
          </p:cNvPicPr>
          <p:nvPr/>
        </p:nvPicPr>
        <p:blipFill>
          <a:blip r:embed="rId3"/>
          <a:stretch>
            <a:fillRect/>
          </a:stretch>
        </p:blipFill>
        <p:spPr>
          <a:xfrm>
            <a:off x="0" y="-546378"/>
            <a:ext cx="2149393" cy="1878705"/>
          </a:xfrm>
          <a:prstGeom prst="rect">
            <a:avLst/>
          </a:prstGeom>
        </p:spPr>
      </p:pic>
      <p:sp>
        <p:nvSpPr>
          <p:cNvPr id="7" name="TextBox 6">
            <a:extLst>
              <a:ext uri="{FF2B5EF4-FFF2-40B4-BE49-F238E27FC236}">
                <a16:creationId xmlns:a16="http://schemas.microsoft.com/office/drawing/2014/main" id="{50C49B72-EBF5-EF8E-C435-EF0EB974B015}"/>
              </a:ext>
            </a:extLst>
          </p:cNvPr>
          <p:cNvSpPr txBox="1"/>
          <p:nvPr/>
        </p:nvSpPr>
        <p:spPr>
          <a:xfrm>
            <a:off x="736740" y="1354733"/>
            <a:ext cx="10131888" cy="1200329"/>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Söhne"/>
              </a:rPr>
              <a:t>SWOT Analysis of Maruti Suzuki can show how a well-established company uses its opportunities to ensure its growth. </a:t>
            </a:r>
          </a:p>
          <a:p>
            <a:pPr marL="285750" indent="-285750">
              <a:buFont typeface="Arial" panose="020B0604020202020204" pitchFamily="34" charset="0"/>
              <a:buChar char="•"/>
            </a:pPr>
            <a:r>
              <a:rPr lang="en-US" b="0" i="0" dirty="0">
                <a:solidFill>
                  <a:srgbClr val="222222"/>
                </a:solidFill>
                <a:effectLst/>
                <a:latin typeface="Söhne"/>
              </a:rPr>
              <a:t>It can show how the company takes advantage of its strengths to use the opportunities while working on its weaknesses. SWOT Analysis of Maruti Suzuki will also reveal its expansion plans.</a:t>
            </a:r>
            <a:endParaRPr lang="en-US" dirty="0">
              <a:latin typeface="Söhne"/>
            </a:endParaRPr>
          </a:p>
        </p:txBody>
      </p:sp>
      <p:pic>
        <p:nvPicPr>
          <p:cNvPr id="12292" name="Picture 4">
            <a:extLst>
              <a:ext uri="{FF2B5EF4-FFF2-40B4-BE49-F238E27FC236}">
                <a16:creationId xmlns:a16="http://schemas.microsoft.com/office/drawing/2014/main" id="{FD3CD689-6515-48F2-646A-9D7B385E8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58740"/>
            <a:ext cx="528637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40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54E033-01A1-57F3-8012-B269362B0ACC}"/>
              </a:ext>
            </a:extLst>
          </p:cNvPr>
          <p:cNvSpPr/>
          <p:nvPr/>
        </p:nvSpPr>
        <p:spPr>
          <a:xfrm>
            <a:off x="0" y="0"/>
            <a:ext cx="12192000" cy="685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73E1D0C4-5612-3995-3194-CB1E04FAF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6366" y="4159155"/>
            <a:ext cx="250507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4107192-5776-3659-A944-7E84F3910E84}"/>
              </a:ext>
            </a:extLst>
          </p:cNvPr>
          <p:cNvPicPr>
            <a:picLocks noChangeAspect="1"/>
          </p:cNvPicPr>
          <p:nvPr/>
        </p:nvPicPr>
        <p:blipFill>
          <a:blip r:embed="rId3"/>
          <a:stretch>
            <a:fillRect/>
          </a:stretch>
        </p:blipFill>
        <p:spPr>
          <a:xfrm>
            <a:off x="0" y="-546378"/>
            <a:ext cx="2149393" cy="1878705"/>
          </a:xfrm>
          <a:prstGeom prst="rect">
            <a:avLst/>
          </a:prstGeom>
        </p:spPr>
      </p:pic>
      <p:sp>
        <p:nvSpPr>
          <p:cNvPr id="7" name="TextBox 6">
            <a:extLst>
              <a:ext uri="{FF2B5EF4-FFF2-40B4-BE49-F238E27FC236}">
                <a16:creationId xmlns:a16="http://schemas.microsoft.com/office/drawing/2014/main" id="{F8673B19-37EB-329A-4C16-C103E5B003E7}"/>
              </a:ext>
            </a:extLst>
          </p:cNvPr>
          <p:cNvSpPr txBox="1"/>
          <p:nvPr/>
        </p:nvSpPr>
        <p:spPr>
          <a:xfrm>
            <a:off x="1913549" y="-203678"/>
            <a:ext cx="9695858" cy="1410835"/>
          </a:xfrm>
          <a:prstGeom prst="rect">
            <a:avLst/>
          </a:prstGeom>
          <a:noFill/>
        </p:spPr>
        <p:txBody>
          <a:bodyPr wrap="square">
            <a:spAutoFit/>
          </a:bodyPr>
          <a:lstStyle/>
          <a:p>
            <a:pPr>
              <a:lnSpc>
                <a:spcPts val="12426"/>
              </a:lnSpc>
            </a:pPr>
            <a:r>
              <a:rPr lang="en-US" sz="4000" u="sng" dirty="0">
                <a:solidFill>
                  <a:srgbClr val="FF0000"/>
                </a:solidFill>
                <a:latin typeface="Copperplate Gothic Bold" panose="020E0705020206020404" pitchFamily="34" charset="0"/>
              </a:rPr>
              <a:t>Swot Analysis of tata motors</a:t>
            </a:r>
          </a:p>
        </p:txBody>
      </p:sp>
      <p:pic>
        <p:nvPicPr>
          <p:cNvPr id="13314" name="Picture 2" descr="Infographics - SWOT Analysis of Tata Motors | IIDE">
            <a:extLst>
              <a:ext uri="{FF2B5EF4-FFF2-40B4-BE49-F238E27FC236}">
                <a16:creationId xmlns:a16="http://schemas.microsoft.com/office/drawing/2014/main" id="{4892EAC4-A033-A161-B7E4-84B3B399E6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94" t="17372" r="2958" b="3154"/>
          <a:stretch/>
        </p:blipFill>
        <p:spPr bwMode="auto">
          <a:xfrm>
            <a:off x="404583" y="1753535"/>
            <a:ext cx="7014258" cy="453727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7F462B4-BF8B-C9B5-C148-4D1F96C6A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5347" y="2065531"/>
            <a:ext cx="5762625"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92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1411</TotalTime>
  <Words>1944</Words>
  <Application>Microsoft Office PowerPoint</Application>
  <PresentationFormat>Widescreen</PresentationFormat>
  <Paragraphs>106</Paragraphs>
  <Slides>22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Algerian</vt:lpstr>
      <vt:lpstr>-apple-system</vt:lpstr>
      <vt:lpstr>Arial</vt:lpstr>
      <vt:lpstr>Arial Black</vt:lpstr>
      <vt:lpstr>Calibri</vt:lpstr>
      <vt:lpstr>Calibri Light</vt:lpstr>
      <vt:lpstr>Copperplate Gothic Bold</vt:lpstr>
      <vt:lpstr>Illuma Black</vt:lpstr>
      <vt:lpstr>Open Sans</vt:lpstr>
      <vt:lpstr>SFPro-Medium</vt:lpstr>
      <vt:lpstr>SFPro-Regular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pavani pullela</dc:creator>
  <cp:lastModifiedBy>pavani pullela</cp:lastModifiedBy>
  <cp:revision>2</cp:revision>
  <dcterms:created xsi:type="dcterms:W3CDTF">2023-10-18T14:28:21Z</dcterms:created>
  <dcterms:modified xsi:type="dcterms:W3CDTF">2023-10-19T17:26:52Z</dcterms:modified>
</cp:coreProperties>
</file>